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3"/>
  </p:handoutMasterIdLst>
  <p:sldIdLst>
    <p:sldId id="263" r:id="rId2"/>
    <p:sldId id="264" r:id="rId3"/>
    <p:sldId id="265" r:id="rId4"/>
    <p:sldId id="266" r:id="rId5"/>
    <p:sldId id="267" r:id="rId6"/>
    <p:sldId id="261" r:id="rId7"/>
    <p:sldId id="258" r:id="rId8"/>
    <p:sldId id="272" r:id="rId9"/>
    <p:sldId id="290" r:id="rId10"/>
    <p:sldId id="295" r:id="rId11"/>
    <p:sldId id="294" r:id="rId12"/>
    <p:sldId id="299" r:id="rId13"/>
    <p:sldId id="300" r:id="rId14"/>
    <p:sldId id="268" r:id="rId15"/>
    <p:sldId id="269" r:id="rId16"/>
    <p:sldId id="270" r:id="rId17"/>
    <p:sldId id="262" r:id="rId18"/>
    <p:sldId id="257" r:id="rId19"/>
    <p:sldId id="271" r:id="rId20"/>
    <p:sldId id="273" r:id="rId21"/>
    <p:sldId id="260" r:id="rId22"/>
    <p:sldId id="297" r:id="rId23"/>
    <p:sldId id="298" r:id="rId24"/>
    <p:sldId id="291" r:id="rId25"/>
    <p:sldId id="292" r:id="rId26"/>
    <p:sldId id="301" r:id="rId27"/>
    <p:sldId id="276" r:id="rId28"/>
    <p:sldId id="259" r:id="rId29"/>
    <p:sldId id="277" r:id="rId30"/>
    <p:sldId id="279" r:id="rId31"/>
    <p:sldId id="287" r:id="rId32"/>
    <p:sldId id="278" r:id="rId33"/>
    <p:sldId id="282" r:id="rId34"/>
    <p:sldId id="281" r:id="rId35"/>
    <p:sldId id="283" r:id="rId36"/>
    <p:sldId id="284" r:id="rId37"/>
    <p:sldId id="288" r:id="rId38"/>
    <p:sldId id="286" r:id="rId39"/>
    <p:sldId id="302" r:id="rId40"/>
    <p:sldId id="285" r:id="rId41"/>
    <p:sldId id="289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 autoAdjust="0"/>
    <p:restoredTop sz="94694"/>
  </p:normalViewPr>
  <p:slideViewPr>
    <p:cSldViewPr snapToObjects="1">
      <p:cViewPr>
        <p:scale>
          <a:sx n="170" d="100"/>
          <a:sy n="170" d="100"/>
        </p:scale>
        <p:origin x="144" y="-1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A0CF9-A3B5-40A5-BC05-6EB594510F48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4BF53F-D87F-4B1E-BD1D-0465CFA5D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9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ain_r01_c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33400" y="3276600"/>
            <a:ext cx="838200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0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F192EA-927F-4F23-9B6E-2380FC51619B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5A79FA-D880-49B6-BA3D-949FD25AA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D0AB-C89B-4A41-B1EF-7BE1AB05E0AD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B4FA-6784-404F-8B5A-8D7AAAF07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6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1F07-52FB-45F7-B4BD-2B1F347A05D7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4296-375E-4D1E-A018-A0E43FE0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18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C5CD-6163-4F26-A9DB-883120DA7D82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40CF-F01F-424D-9C93-A73E6FA44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2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948B-8808-4265-8D51-C380EEFE9E4F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351-4B45-49B9-8369-218391837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1527-410D-4B56-AF96-97929B475E09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90EE-3E71-41AA-9ED4-EDFB216E2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99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8D1C-B80E-40BE-938B-4CC5B4A23901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C2C5-4AC5-4318-AA18-C11E3BE6F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8160-DAC0-43A8-B491-FBAD761CF87A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597E-3B19-4739-A595-59F9CD60B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1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6FC8-AEC8-4DE0-A1AF-716E330755A8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0EE7-CB60-43AA-B52D-4C405C243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9D40-FEAF-4B5C-A804-EB7FA733DC6A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8F42-1931-42F7-A3AC-4BF66317B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0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D26D-A55D-43C1-9F5F-7558EDB9EE0D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BF63-0F95-4386-B26E-79F74F74B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6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49A49A2-C10C-4DA2-9A43-CE3865E3C5ED}" type="datetime1">
              <a:rPr lang="en-US" altLang="en-US"/>
              <a:pPr>
                <a:defRPr/>
              </a:pPr>
              <a:t>1/14/24</a:t>
            </a:fld>
            <a:endParaRPr lang="en-US" alt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D1EE1D5-AED5-4924-8793-C9ED514C3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4" descr="main_r01_c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1219200" y="1828800"/>
            <a:ext cx="7391400" cy="0"/>
          </a:xfrm>
          <a:prstGeom prst="line">
            <a:avLst/>
          </a:prstGeom>
          <a:noFill/>
          <a:ln w="9525">
            <a:solidFill>
              <a:srgbClr val="F30D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 a speaker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6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Solution:</a:t>
            </a:r>
          </a:p>
          <a:p>
            <a:r>
              <a:rPr lang="en-US" altLang="en-US" dirty="0"/>
              <a:t>Arrows point out of the North pole and into the south pole.</a:t>
            </a:r>
          </a:p>
        </p:txBody>
      </p:sp>
      <p:pic>
        <p:nvPicPr>
          <p:cNvPr id="1331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Will these magnets attract or repel each other?</a:t>
            </a:r>
          </a:p>
        </p:txBody>
      </p:sp>
      <p:pic>
        <p:nvPicPr>
          <p:cNvPr id="1434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9213"/>
            <a:ext cx="3808175" cy="2971800"/>
          </a:xfrm>
          <a:prstGeom prst="rect">
            <a:avLst/>
          </a:prstGeom>
        </p:spPr>
      </p:pic>
      <p:pic>
        <p:nvPicPr>
          <p:cNvPr id="1434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0" y="2599134"/>
            <a:ext cx="3773343" cy="2944618"/>
          </a:xfrm>
          <a:prstGeom prst="rect">
            <a:avLst/>
          </a:prstGeom>
        </p:spPr>
      </p:pic>
      <p:pic>
        <p:nvPicPr>
          <p:cNvPr id="1434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Opposite poles attract:</a:t>
            </a:r>
          </a:p>
        </p:txBody>
      </p:sp>
    </p:spTree>
    <p:extLst>
      <p:ext uri="{BB962C8B-B14F-4D97-AF65-F5344CB8AC3E}">
        <p14:creationId xmlns:p14="http://schemas.microsoft.com/office/powerpoint/2010/main" val="31541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9271 -0.0046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9213"/>
            <a:ext cx="3808175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9213"/>
            <a:ext cx="3808174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71" y="2599134"/>
            <a:ext cx="3773343" cy="2944618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5361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We can even make the magnets oscillate! (vibrate)</a:t>
            </a:r>
          </a:p>
        </p:txBody>
      </p:sp>
    </p:spTree>
    <p:extLst>
      <p:ext uri="{BB962C8B-B14F-4D97-AF65-F5344CB8AC3E}">
        <p14:creationId xmlns:p14="http://schemas.microsoft.com/office/powerpoint/2010/main" val="30310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1.48148E-6 L -1.11111E-6 1.48148E-6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So we can push magnets around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 whoop. We want to push the paper around.</a:t>
            </a:r>
          </a:p>
          <a:p>
            <a:pPr lvl="1" eaLnBrk="1" hangingPunct="1"/>
            <a:r>
              <a:rPr lang="en-US" altLang="en-US"/>
              <a:t>Paper is not magnetic.</a:t>
            </a:r>
          </a:p>
          <a:p>
            <a:pPr lvl="1" eaLnBrk="1" hangingPunct="1"/>
            <a:r>
              <a:rPr lang="en-US" altLang="en-US"/>
              <a:t>What should we do?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So we can push magnets around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 whoop. We want to push the paper around.</a:t>
            </a:r>
          </a:p>
          <a:p>
            <a:pPr lvl="1" eaLnBrk="1" hangingPunct="1"/>
            <a:r>
              <a:rPr lang="en-US" altLang="en-US"/>
              <a:t>Paper is not magnetic.</a:t>
            </a:r>
          </a:p>
          <a:p>
            <a:pPr lvl="1" eaLnBrk="1" hangingPunct="1"/>
            <a:r>
              <a:rPr lang="en-US" altLang="en-US"/>
              <a:t>What should we do?</a:t>
            </a:r>
          </a:p>
        </p:txBody>
      </p:sp>
      <p:sp>
        <p:nvSpPr>
          <p:cNvPr id="16388" name="Content Placeholder 5"/>
          <p:cNvSpPr txBox="1">
            <a:spLocks/>
          </p:cNvSpPr>
          <p:nvPr/>
        </p:nvSpPr>
        <p:spPr bwMode="auto">
          <a:xfrm>
            <a:off x="1182688" y="4343400"/>
            <a:ext cx="77724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/>
              <a:t>Glue a magnet to the paper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Then what?	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want to push the magnet around, but in synch with our music</a:t>
            </a:r>
          </a:p>
          <a:p>
            <a:pPr eaLnBrk="1" hangingPunct="1"/>
            <a:r>
              <a:rPr lang="en-US" altLang="en-US"/>
              <a:t>Our music is in the form of an electrical signal right now</a:t>
            </a:r>
          </a:p>
          <a:p>
            <a:pPr eaLnBrk="1" hangingPunct="1"/>
            <a:r>
              <a:rPr lang="en-US" altLang="en-US"/>
              <a:t>We will put electromagnetism to 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piece of information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current (I) flows though a wire, it creates a magnetic field (B)</a:t>
            </a:r>
          </a:p>
          <a:p>
            <a:pPr eaLnBrk="1" hangingPunct="1"/>
            <a:r>
              <a:rPr lang="en-US" altLang="en-US"/>
              <a:t>Use right hand rule to find direction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95788" y="6126163"/>
            <a:ext cx="429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http://en.wikipedia.org/wiki/Electromagnet</a:t>
            </a:r>
          </a:p>
        </p:txBody>
      </p:sp>
      <p:pic>
        <p:nvPicPr>
          <p:cNvPr id="18437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this drawn correctly?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086600" y="5867400"/>
            <a:ext cx="1255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/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Module Guide 09</a:t>
            </a:r>
          </a:p>
        </p:txBody>
      </p:sp>
      <p:pic>
        <p:nvPicPr>
          <p:cNvPr id="1946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605088"/>
            <a:ext cx="7772400" cy="29400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733800"/>
            <a:ext cx="6626225" cy="2509838"/>
          </a:xfrm>
        </p:spPr>
      </p:pic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current changes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the current reverses direction</a:t>
            </a:r>
          </a:p>
          <a:p>
            <a:pPr eaLnBrk="1" hangingPunct="1"/>
            <a:r>
              <a:rPr lang="en-US" altLang="en-US"/>
              <a:t>What will happen to the field?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wave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2"/>
          </p:nvPr>
        </p:nvSpPr>
        <p:spPr>
          <a:xfrm>
            <a:off x="5145088" y="2895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Compressional wave</a:t>
            </a:r>
          </a:p>
          <a:p>
            <a:pPr eaLnBrk="1" hangingPunct="1"/>
            <a:r>
              <a:rPr lang="en-US" altLang="en-US"/>
              <a:t>Air is compressed and expanded rhythmically</a:t>
            </a:r>
          </a:p>
          <a:p>
            <a:pPr eaLnBrk="1" hangingPunct="1"/>
            <a:r>
              <a:rPr lang="en-US" altLang="en-US"/>
              <a:t>Created by something vibrating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447800" y="5943600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blog.modernmechanix.com</a:t>
            </a:r>
          </a:p>
        </p:txBody>
      </p:sp>
      <p:pic>
        <p:nvPicPr>
          <p:cNvPr id="5125" name="Picture 1" descr="acoustic wa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2497138"/>
            <a:ext cx="514508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current changes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the current reverses direction</a:t>
            </a:r>
          </a:p>
          <a:p>
            <a:pPr eaLnBrk="1" hangingPunct="1"/>
            <a:r>
              <a:rPr lang="en-US" altLang="en-US"/>
              <a:t>What will happen to the field?</a:t>
            </a:r>
          </a:p>
          <a:p>
            <a:pPr lvl="1" eaLnBrk="1" hangingPunct="1"/>
            <a:r>
              <a:rPr lang="en-US" altLang="en-US"/>
              <a:t>It will reverse</a:t>
            </a:r>
          </a:p>
          <a:p>
            <a:pPr eaLnBrk="1" hangingPunct="1"/>
            <a:r>
              <a:rPr lang="en-US" altLang="en-US"/>
              <a:t>Can we use this to push a magnet around?</a:t>
            </a:r>
          </a:p>
          <a:p>
            <a:pPr lvl="1" eaLnBrk="1" hangingPunct="1"/>
            <a:r>
              <a:rPr lang="en-US" altLang="en-US"/>
              <a:t>Yes, but it</a:t>
            </a:r>
            <a:r>
              <a:rPr lang="ja-JP" altLang="en-US"/>
              <a:t>’</a:t>
            </a:r>
            <a:r>
              <a:rPr lang="en-US" altLang="ja-JP"/>
              <a:t>s pretty weak</a:t>
            </a:r>
            <a:endParaRPr lang="en-US" altLang="en-US"/>
          </a:p>
        </p:txBody>
      </p:sp>
      <p:pic>
        <p:nvPicPr>
          <p:cNvPr id="2150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3352800"/>
            <a:ext cx="3810000" cy="14446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make a loop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the field lines inside the loop go the same direction</a:t>
            </a:r>
          </a:p>
          <a:p>
            <a:pPr lvl="1" eaLnBrk="1" hangingPunct="1"/>
            <a:r>
              <a:rPr lang="en-US" altLang="en-US"/>
              <a:t>Is the figure drawn correctly?</a:t>
            </a:r>
          </a:p>
          <a:p>
            <a:pPr eaLnBrk="1" hangingPunct="1"/>
            <a:r>
              <a:rPr lang="en-US" altLang="en-US"/>
              <a:t>The field gets concentrated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2532" name="Content Placeholder 8" descr="4J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527550" y="63246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physicsed.buffalostate.edu/.../ rhr/rhr.htm</a:t>
            </a: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Remember Two Magnets?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355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Will these magnets attract or repel each other?</a:t>
            </a:r>
          </a:p>
        </p:txBody>
      </p:sp>
      <p:pic>
        <p:nvPicPr>
          <p:cNvPr id="2355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Remember Two Magnets?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58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Will these magnets attract or repel each other?</a:t>
            </a:r>
          </a:p>
        </p:txBody>
      </p:sp>
      <p:pic>
        <p:nvPicPr>
          <p:cNvPr id="2458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 one magnet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63908"/>
            <a:ext cx="3151038" cy="3809556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>
            <a:fillRect/>
          </a:stretch>
        </p:blipFill>
        <p:spPr>
          <a:xfrm rot="16200000">
            <a:off x="1445419" y="2102117"/>
            <a:ext cx="3054350" cy="39147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Reverse Current</a:t>
            </a:r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57481"/>
            <a:ext cx="3151038" cy="3809556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662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>
            <a:fillRect/>
          </a:stretch>
        </p:blipFill>
        <p:spPr>
          <a:xfrm rot="16200000">
            <a:off x="1420813" y="2104872"/>
            <a:ext cx="3054350" cy="39147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9213"/>
            <a:ext cx="3808174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229195"/>
            <a:ext cx="3047998" cy="3684983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Electricity creates oscillation!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29195"/>
            <a:ext cx="3048000" cy="3684983"/>
          </a:xfrm>
          <a:prstGeom prst="rect">
            <a:avLst/>
          </a:prstGeom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3929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By alternating the current direction…</a:t>
            </a:r>
          </a:p>
          <a:p>
            <a:r>
              <a:rPr lang="en-US" altLang="en-US" dirty="0"/>
              <a:t>We can make the coil oscillate!</a:t>
            </a:r>
          </a:p>
        </p:txBody>
      </p:sp>
    </p:spTree>
    <p:extLst>
      <p:ext uri="{BB962C8B-B14F-4D97-AF65-F5344CB8AC3E}">
        <p14:creationId xmlns:p14="http://schemas.microsoft.com/office/powerpoint/2010/main" val="36974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00463 L 3.33333E-6 1.48148E-6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00463 L 3.33333E-6 1.48148E-6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Ok! We can push the magnet!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 the field is still weak.</a:t>
            </a:r>
          </a:p>
          <a:p>
            <a:pPr eaLnBrk="1" hangingPunct="1"/>
            <a:r>
              <a:rPr lang="en-US" altLang="en-US"/>
              <a:t>Need a way to amplify the field.</a:t>
            </a:r>
          </a:p>
        </p:txBody>
      </p:sp>
      <p:pic>
        <p:nvPicPr>
          <p:cNvPr id="5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 bunch of loops=electromagnet</a:t>
            </a:r>
          </a:p>
        </p:txBody>
      </p:sp>
      <p:pic>
        <p:nvPicPr>
          <p:cNvPr id="30723" name="Content Placeholder 3" descr="image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/>
          <a:stretch>
            <a:fillRect/>
          </a:stretch>
        </p:blipFill>
        <p:spPr>
          <a:xfrm>
            <a:off x="2590800" y="2017713"/>
            <a:ext cx="4876800" cy="4114800"/>
          </a:xfr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05400" y="6324600"/>
            <a:ext cx="373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www.utm.edu/~cerkal/ magnetic.htm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OK, we have all the pieces!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Need a paper diaphragm</a:t>
            </a:r>
          </a:p>
          <a:p>
            <a:pPr eaLnBrk="1" hangingPunct="1"/>
            <a:r>
              <a:rPr lang="en-US" altLang="en-US"/>
              <a:t>Need a </a:t>
            </a:r>
            <a:r>
              <a:rPr lang="ja-JP" altLang="en-US"/>
              <a:t>“</a:t>
            </a:r>
            <a:r>
              <a:rPr lang="en-US" altLang="ja-JP"/>
              <a:t>voice coil</a:t>
            </a:r>
            <a:r>
              <a:rPr lang="ja-JP" altLang="en-US"/>
              <a:t>”</a:t>
            </a:r>
            <a:endParaRPr lang="en-US" altLang="ja-JP"/>
          </a:p>
          <a:p>
            <a:pPr lvl="1" eaLnBrk="1" hangingPunct="1"/>
            <a:r>
              <a:rPr lang="en-US" altLang="en-US"/>
              <a:t>About 50 turns should do it</a:t>
            </a:r>
          </a:p>
          <a:p>
            <a:pPr eaLnBrk="1" hangingPunct="1"/>
            <a:r>
              <a:rPr lang="en-US" altLang="en-US"/>
              <a:t>Need a magnet</a:t>
            </a:r>
          </a:p>
          <a:p>
            <a:pPr eaLnBrk="1" hangingPunct="1"/>
            <a:r>
              <a:rPr lang="en-US" altLang="en-US"/>
              <a:t>And a music source!</a:t>
            </a:r>
          </a:p>
          <a:p>
            <a:pPr lvl="1" eaLnBrk="1" hangingPunct="1"/>
            <a:r>
              <a:rPr lang="en-US" altLang="en-US"/>
              <a:t>(and probably an amplifier)</a:t>
            </a:r>
          </a:p>
        </p:txBody>
      </p:sp>
      <p:pic>
        <p:nvPicPr>
          <p:cNvPr id="31748" name="Content Placeholder 5" descr="photo of speaker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09" b="-19609"/>
          <a:stretch>
            <a:fillRect/>
          </a:stretch>
        </p:blipFill>
        <p:spPr>
          <a:xfrm>
            <a:off x="5105400" y="2017713"/>
            <a:ext cx="3810000" cy="4114800"/>
          </a:xfrm>
        </p:spPr>
      </p:pic>
      <p:cxnSp>
        <p:nvCxnSpPr>
          <p:cNvPr id="31749" name="Straight Arrow Connector 7"/>
          <p:cNvCxnSpPr>
            <a:cxnSpLocks noChangeShapeType="1"/>
          </p:cNvCxnSpPr>
          <p:nvPr/>
        </p:nvCxnSpPr>
        <p:spPr bwMode="auto">
          <a:xfrm>
            <a:off x="3886200" y="2438400"/>
            <a:ext cx="25908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</p:cNvCxnSpPr>
          <p:nvPr/>
        </p:nvCxnSpPr>
        <p:spPr bwMode="auto">
          <a:xfrm>
            <a:off x="4572000" y="3276600"/>
            <a:ext cx="24384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Arrow Connector 11"/>
          <p:cNvCxnSpPr>
            <a:cxnSpLocks noChangeShapeType="1"/>
          </p:cNvCxnSpPr>
          <p:nvPr/>
        </p:nvCxnSpPr>
        <p:spPr bwMode="auto">
          <a:xfrm flipV="1">
            <a:off x="4114800" y="3581400"/>
            <a:ext cx="28956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5029200" y="5638800"/>
          <a:ext cx="411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942857" imgH="5688889" progId="Word.Document.12">
                  <p:link updateAutomatic="1"/>
                </p:oleObj>
              </mc:Choice>
              <mc:Fallback>
                <p:oleObj name="Document" r:id="rId3" imgW="21942857" imgH="5688889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38800"/>
                        <a:ext cx="4114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speaker vibrates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paper diaphragm vibrates</a:t>
            </a:r>
          </a:p>
          <a:p>
            <a:pPr eaLnBrk="1" hangingPunct="1"/>
            <a:r>
              <a:rPr lang="en-US" altLang="en-US" sz="2400"/>
              <a:t>Pushes the air</a:t>
            </a:r>
          </a:p>
          <a:p>
            <a:pPr eaLnBrk="1" hangingPunct="1"/>
            <a:r>
              <a:rPr lang="en-US" altLang="en-US" sz="2400"/>
              <a:t>The sound waves travel to your ear</a:t>
            </a:r>
          </a:p>
          <a:p>
            <a:pPr eaLnBrk="1" hangingPunct="1"/>
            <a:r>
              <a:rPr lang="en-US" altLang="en-US" sz="2400"/>
              <a:t>Tiny hairs in your ear wave in the breeze</a:t>
            </a:r>
          </a:p>
          <a:p>
            <a:pPr eaLnBrk="1" hangingPunct="1"/>
            <a:r>
              <a:rPr lang="en-US" altLang="en-US" sz="2400"/>
              <a:t>Your nerves pick this up, detect as sound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257800" y="6400800"/>
            <a:ext cx="3505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u="sng"/>
              <a:t>www.physclips.unsw.edu.au/ jw/electricmotors.html</a:t>
            </a:r>
            <a:endParaRPr lang="en-US" altLang="en-US" sz="1100"/>
          </a:p>
        </p:txBody>
      </p:sp>
      <p:pic>
        <p:nvPicPr>
          <p:cNvPr id="6149" name="Content Placeholder 7" descr="SpeakerNot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38" b="-42838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992688" y="1524000"/>
            <a:ext cx="3846512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27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143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860550"/>
            <a:ext cx="1828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Voice coil</a:t>
            </a:r>
          </a:p>
        </p:txBody>
      </p:sp>
      <p:sp>
        <p:nvSpPr>
          <p:cNvPr id="327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Slide straw over dowel</a:t>
            </a:r>
          </a:p>
          <a:p>
            <a:pPr eaLnBrk="1" hangingPunct="1"/>
            <a:r>
              <a:rPr lang="en-US" altLang="en-US" sz="2000"/>
              <a:t>Wrap wire around straw</a:t>
            </a:r>
          </a:p>
          <a:p>
            <a:pPr lvl="1" eaLnBrk="1" hangingPunct="1"/>
            <a:r>
              <a:rPr lang="en-US" altLang="en-US" sz="1800" i="1" u="sng"/>
              <a:t>Leave about 6” free before you start winding</a:t>
            </a:r>
          </a:p>
          <a:p>
            <a:pPr lvl="1" eaLnBrk="1" hangingPunct="1"/>
            <a:r>
              <a:rPr lang="en-US" altLang="en-US" sz="1800" i="1" u="sng"/>
              <a:t>Leave 6” at the end</a:t>
            </a:r>
            <a:endParaRPr lang="en-US" altLang="en-US" sz="2000" i="1" u="sng"/>
          </a:p>
          <a:p>
            <a:pPr eaLnBrk="1" hangingPunct="1"/>
            <a:r>
              <a:rPr lang="en-US" altLang="en-US" sz="1800"/>
              <a:t>Overlap wire as much as possible</a:t>
            </a:r>
          </a:p>
          <a:p>
            <a:pPr lvl="1" eaLnBrk="1" hangingPunct="1"/>
            <a:r>
              <a:rPr lang="en-US" altLang="en-US" sz="1600"/>
              <a:t>Make sure all wire is on the straw</a:t>
            </a:r>
          </a:p>
          <a:p>
            <a:pPr eaLnBrk="1" hangingPunct="1"/>
            <a:r>
              <a:rPr lang="en-US" altLang="en-US" sz="1800"/>
              <a:t>Twist wire so it doesn’t unwind</a:t>
            </a:r>
          </a:p>
          <a:p>
            <a:pPr eaLnBrk="1" hangingPunct="1"/>
            <a:r>
              <a:rPr lang="en-US" altLang="en-US" sz="1800"/>
              <a:t>When finished, slide coil to one end of straw</a:t>
            </a:r>
          </a:p>
          <a:p>
            <a:pPr eaLnBrk="1" hangingPunct="1"/>
            <a:r>
              <a:rPr lang="en-US" altLang="en-US" sz="1800"/>
              <a:t>Remove dowel</a:t>
            </a:r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1130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66725"/>
            <a:ext cx="18240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309688"/>
            <a:ext cx="24225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953000"/>
            <a:ext cx="20351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963" y="1999117"/>
            <a:ext cx="7793037" cy="55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Burn speaker leads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Burn 1 inch of the end of each of the two wires coming off the coil.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800600" y="1524000"/>
            <a:ext cx="4038600" cy="493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Diaphragm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 out template</a:t>
            </a:r>
          </a:p>
          <a:p>
            <a:pPr eaLnBrk="1" hangingPunct="1"/>
            <a:r>
              <a:rPr lang="en-US" altLang="en-US"/>
              <a:t>Cut slot at white line</a:t>
            </a:r>
          </a:p>
          <a:p>
            <a:pPr eaLnBrk="1" hangingPunct="1"/>
            <a:r>
              <a:rPr lang="en-US" altLang="en-US"/>
              <a:t>Make cone and tape it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74675"/>
            <a:ext cx="45847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81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4775200"/>
            <a:ext cx="47005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31630" r="12624" b="23767"/>
          <a:stretch>
            <a:fillRect/>
          </a:stretch>
        </p:blipFill>
        <p:spPr bwMode="auto">
          <a:xfrm>
            <a:off x="4038600" y="3657600"/>
            <a:ext cx="419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Glue magnets to the square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293A5-24B1-CAE5-8346-0D944F51EB0E}"/>
              </a:ext>
            </a:extLst>
          </p:cNvPr>
          <p:cNvSpPr/>
          <p:nvPr/>
        </p:nvSpPr>
        <p:spPr bwMode="auto">
          <a:xfrm rot="21343218">
            <a:off x="5935903" y="4365396"/>
            <a:ext cx="468739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1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827D5A-0C78-9EA6-0EC2-5A4CACC3F86D}"/>
              </a:ext>
            </a:extLst>
          </p:cNvPr>
          <p:cNvCxnSpPr>
            <a:endCxn id="4" idx="1"/>
          </p:cNvCxnSpPr>
          <p:nvPr/>
        </p:nvCxnSpPr>
        <p:spPr bwMode="auto">
          <a:xfrm>
            <a:off x="5928026" y="4348224"/>
            <a:ext cx="8531" cy="1489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4F48C-0B4A-0731-02CA-80347A7743B4}"/>
              </a:ext>
            </a:extLst>
          </p:cNvPr>
          <p:cNvCxnSpPr/>
          <p:nvPr/>
        </p:nvCxnSpPr>
        <p:spPr bwMode="auto">
          <a:xfrm>
            <a:off x="6400800" y="4348224"/>
            <a:ext cx="8531" cy="1489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4" b="15347"/>
          <a:stretch>
            <a:fillRect/>
          </a:stretch>
        </p:blipFill>
        <p:spPr>
          <a:xfrm>
            <a:off x="3649663" y="4038600"/>
            <a:ext cx="5294312" cy="2057400"/>
          </a:xfrm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Attach coil to diaphragm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Glue long end of straw to bottom of cone</a:t>
            </a:r>
          </a:p>
          <a:p>
            <a:pPr lvl="1" eaLnBrk="1" hangingPunct="1"/>
            <a:r>
              <a:rPr lang="en-US" altLang="en-US" sz="2000"/>
              <a:t>Coil should be at end away from cone</a:t>
            </a:r>
          </a:p>
          <a:p>
            <a:pPr eaLnBrk="1" hangingPunct="1"/>
            <a:r>
              <a:rPr lang="en-US" altLang="en-US" sz="2400"/>
              <a:t>Don</a:t>
            </a:r>
            <a:r>
              <a:rPr lang="ja-JP" altLang="en-US" sz="2400"/>
              <a:t>’</a:t>
            </a:r>
            <a:r>
              <a:rPr lang="en-US" altLang="ja-JP" sz="2400"/>
              <a:t>t get glue on the end of the straw away from the cone – need room for magnet to move!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992438"/>
            <a:ext cx="4792663" cy="3140075"/>
          </a:xfrm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Tape legs to the cardboard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362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Coil should hover above or gently rest on cardboard after all four legs have been taped.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95440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 to audio cable</a:t>
            </a:r>
          </a:p>
        </p:txBody>
      </p:sp>
      <p:sp>
        <p:nvSpPr>
          <p:cNvPr id="38916" name="Content Placeholder 5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5827712" cy="1944687"/>
          </a:xfrm>
        </p:spPr>
        <p:txBody>
          <a:bodyPr/>
          <a:lstStyle/>
          <a:p>
            <a:pPr eaLnBrk="1" hangingPunct="1"/>
            <a:r>
              <a:rPr lang="en-US" altLang="en-US" dirty="0"/>
              <a:t>Twist yellow wire and one lead from your speaker together</a:t>
            </a:r>
          </a:p>
          <a:p>
            <a:pPr eaLnBrk="1" hangingPunct="1"/>
            <a:r>
              <a:rPr lang="en-US" altLang="en-US" dirty="0"/>
              <a:t>Twist red or white wire with other speaker lead.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62300"/>
            <a:ext cx="60007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Tape audio cable to cardboard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Tape the black audio cable to the edge of your cardboard.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Position Magnets Inside Coil</a:t>
            </a: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1828800" y="5655687"/>
            <a:ext cx="5634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Do not tape paper down! (Yet)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438400"/>
            <a:ext cx="891222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D563C-7462-6C50-FCEA-7832A61B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it works, tape </a:t>
            </a:r>
            <a:r>
              <a:rPr lang="en-US"/>
              <a:t>the square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86F74D-6D2E-1AEB-E630-1B127976C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788" y="2017713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8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make the sound?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We must convince the paper to vibrate in synch with our music</a:t>
            </a:r>
          </a:p>
          <a:p>
            <a:pPr eaLnBrk="1" hangingPunct="1"/>
            <a:r>
              <a:rPr lang="en-US" altLang="en-US" sz="2800"/>
              <a:t>Our music is generated by our (stereo, mp3player, etc.) as an electrical signal</a:t>
            </a:r>
          </a:p>
          <a:p>
            <a:pPr eaLnBrk="1" hangingPunct="1"/>
            <a:r>
              <a:rPr lang="en-US" altLang="en-US" sz="2800"/>
              <a:t>High frequency electrical signal=high frequency sound</a:t>
            </a:r>
          </a:p>
          <a:p>
            <a:pPr lvl="1" eaLnBrk="1" hangingPunct="1"/>
            <a:r>
              <a:rPr lang="en-US" altLang="en-US" sz="2400"/>
              <a:t>Low=Low</a:t>
            </a:r>
          </a:p>
          <a:p>
            <a:pPr lvl="1" eaLnBrk="1" hangingPunct="1"/>
            <a:r>
              <a:rPr lang="en-US" altLang="en-US" sz="2400"/>
              <a:t>Music is a combination of lots of frequencies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0" y="6443663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u="sng"/>
              <a:t>www.cs.dartmouth.edu/ ~dwagn/aiproj/speech.html</a:t>
            </a:r>
            <a:endParaRPr lang="en-US" altLang="en-US" sz="1100"/>
          </a:p>
        </p:txBody>
      </p:sp>
      <p:pic>
        <p:nvPicPr>
          <p:cNvPr id="7173" name="Picture 7" descr="gl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57863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452688"/>
            <a:ext cx="47815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 to mp3 and play!</a:t>
            </a:r>
          </a:p>
        </p:txBody>
      </p:sp>
      <p:sp>
        <p:nvSpPr>
          <p:cNvPr id="41988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have applied electromagnetism to create sound from an electrical signal.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do you suppose a microphone works?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150938" y="1447800"/>
            <a:ext cx="7688262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143000"/>
          </a:xfrm>
        </p:spPr>
        <p:txBody>
          <a:bodyPr/>
          <a:lstStyle/>
          <a:p>
            <a:r>
              <a:rPr lang="en-US" altLang="en-US" dirty="0"/>
              <a:t>Troubleshooting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sz="half" idx="1"/>
          </p:nvPr>
        </p:nvSpPr>
        <p:spPr>
          <a:xfrm>
            <a:off x="1046163" y="1295400"/>
            <a:ext cx="7564437" cy="4114800"/>
          </a:xfrm>
        </p:spPr>
        <p:txBody>
          <a:bodyPr/>
          <a:lstStyle/>
          <a:p>
            <a:r>
              <a:rPr lang="en-US" altLang="en-US" sz="2400" dirty="0"/>
              <a:t>Volume set to max?</a:t>
            </a:r>
          </a:p>
          <a:p>
            <a:r>
              <a:rPr lang="en-US" altLang="en-US" sz="2400" dirty="0"/>
              <a:t>Speaker is plugged into phone all the way?</a:t>
            </a:r>
          </a:p>
          <a:p>
            <a:r>
              <a:rPr lang="en-US" altLang="en-US" sz="2400" dirty="0"/>
              <a:t>Magnets are inside the coil?</a:t>
            </a:r>
          </a:p>
          <a:p>
            <a:r>
              <a:rPr lang="en-US" altLang="en-US" sz="2400" dirty="0"/>
              <a:t>Coil can easily slide up and down on the magnets?</a:t>
            </a:r>
          </a:p>
          <a:p>
            <a:r>
              <a:rPr lang="en-US" altLang="en-US" sz="2400" dirty="0"/>
              <a:t>Coil is at the bottom of the straw? (Closest to the cardboard)</a:t>
            </a:r>
          </a:p>
          <a:p>
            <a:r>
              <a:rPr lang="en-US" altLang="en-US" sz="2400" dirty="0"/>
              <a:t>1 inch of each speaker lead was burned?</a:t>
            </a:r>
          </a:p>
          <a:p>
            <a:r>
              <a:rPr lang="en-US" altLang="en-US" sz="2400" dirty="0"/>
              <a:t>The two twisted connections are not touching each other?</a:t>
            </a:r>
          </a:p>
          <a:p>
            <a:r>
              <a:rPr lang="en-US" altLang="en-US" sz="2400" dirty="0"/>
              <a:t>If your audio cable doesn’t have a red, white and yellow wire, you can use any two wires</a:t>
            </a:r>
          </a:p>
          <a:p>
            <a:r>
              <a:rPr lang="en-US" altLang="en-US" sz="2400" dirty="0"/>
              <a:t>Try re-twisting the audio cable to the speaker leads!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will use electromagnetism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will create a force field:</a:t>
            </a:r>
          </a:p>
          <a:p>
            <a:pPr eaLnBrk="1" hangingPunct="1"/>
            <a:r>
              <a:rPr lang="en-US" altLang="en-US"/>
              <a:t>We will make an electric field</a:t>
            </a:r>
          </a:p>
          <a:p>
            <a:pPr lvl="1" eaLnBrk="1" hangingPunct="1"/>
            <a:r>
              <a:rPr lang="en-US" altLang="en-US"/>
              <a:t>That creates a magnetic field</a:t>
            </a:r>
          </a:p>
          <a:p>
            <a:pPr lvl="2" eaLnBrk="1" hangingPunct="1"/>
            <a:r>
              <a:rPr lang="en-US" altLang="en-US"/>
              <a:t>That creates a force</a:t>
            </a:r>
          </a:p>
          <a:p>
            <a:pPr lvl="2" eaLnBrk="1" hangingPunct="1"/>
            <a:endParaRPr lang="en-US" altLang="en-US"/>
          </a:p>
          <a:p>
            <a:pPr eaLnBrk="1" hangingPunct="1"/>
            <a:r>
              <a:rPr lang="en-US" altLang="en-US"/>
              <a:t>The force will push the paper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First, think about magnets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Like poles repel</a:t>
            </a:r>
          </a:p>
          <a:p>
            <a:pPr lvl="1" eaLnBrk="1" hangingPunct="1"/>
            <a:r>
              <a:rPr lang="en-US" altLang="en-US"/>
              <a:t>South repels south</a:t>
            </a:r>
          </a:p>
          <a:p>
            <a:pPr eaLnBrk="1" hangingPunct="1"/>
            <a:r>
              <a:rPr lang="en-US" altLang="en-US"/>
              <a:t>Opposite poles attract</a:t>
            </a:r>
          </a:p>
          <a:p>
            <a:pPr eaLnBrk="1" hangingPunct="1"/>
            <a:r>
              <a:rPr lang="en-US" altLang="en-US"/>
              <a:t>The magnets produce a force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0" y="6324600"/>
            <a:ext cx="296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http://www.swe.org/iac/lp/magnets_03.html</a:t>
            </a:r>
          </a:p>
        </p:txBody>
      </p:sp>
      <p:pic>
        <p:nvPicPr>
          <p:cNvPr id="9221" name="Content Placeholder 8" descr="NewMagn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say the magnet has a field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field is invisible</a:t>
            </a:r>
          </a:p>
          <a:p>
            <a:pPr eaLnBrk="1" hangingPunct="1"/>
            <a:r>
              <a:rPr lang="en-US" altLang="en-US"/>
              <a:t>But it is real</a:t>
            </a:r>
          </a:p>
          <a:p>
            <a:pPr eaLnBrk="1" hangingPunct="1"/>
            <a:r>
              <a:rPr lang="en-US" altLang="en-US"/>
              <a:t>It can act on objects</a:t>
            </a:r>
          </a:p>
          <a:p>
            <a:pPr eaLnBrk="1" hangingPunct="1"/>
            <a:r>
              <a:rPr lang="en-US" altLang="en-US"/>
              <a:t>Repel or attract them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0244" name="Picture 1" descr="magnetic fi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3505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compass needle</a:t>
            </a:r>
          </a:p>
        </p:txBody>
      </p:sp>
      <p:pic>
        <p:nvPicPr>
          <p:cNvPr id="11267" name="Content Placeholder 5" descr="magnet and compas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49" r="-34949"/>
          <a:stretch>
            <a:fillRect/>
          </a:stretch>
        </p:blipFill>
        <p:spPr/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Opposite poles attract</a:t>
            </a:r>
          </a:p>
          <a:p>
            <a:pPr eaLnBrk="1" hangingPunct="1"/>
            <a:r>
              <a:rPr lang="en-US" altLang="en-US" sz="2400"/>
              <a:t>North end of compass needle attracted to south pole of magnet</a:t>
            </a:r>
          </a:p>
          <a:p>
            <a:pPr eaLnBrk="1" hangingPunct="1"/>
            <a:r>
              <a:rPr lang="en-US" altLang="en-US" sz="2400"/>
              <a:t>Why can</a:t>
            </a:r>
            <a:r>
              <a:rPr lang="ja-JP" altLang="en-US" sz="2400"/>
              <a:t>’</a:t>
            </a:r>
            <a:r>
              <a:rPr lang="en-US" altLang="ja-JP" sz="2400"/>
              <a:t>t we feel the magnetic field?</a:t>
            </a:r>
            <a:endParaRPr lang="en-US" altLang="en-US" sz="24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u="sng"/>
              <a:t>hyperphysics.phy-astr.gsu.edu/.../ elemag.html</a:t>
            </a:r>
            <a:endParaRPr lang="en-US" altLang="en-US" sz="11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We</a:t>
            </a:r>
            <a:r>
              <a:rPr lang="ja-JP" altLang="en-US" sz="2000">
                <a:solidFill>
                  <a:srgbClr val="FF0000"/>
                </a:solidFill>
              </a:rPr>
              <a:t>’</a:t>
            </a:r>
            <a:r>
              <a:rPr lang="en-US" altLang="ja-JP" sz="2000">
                <a:solidFill>
                  <a:srgbClr val="FF0000"/>
                </a:solidFill>
              </a:rPr>
              <a:t>re not magnetic!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2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Which side is the N pole?</a:t>
            </a:r>
          </a:p>
          <a:p>
            <a:r>
              <a:rPr lang="en-US" altLang="en-US"/>
              <a:t>Which side is the S pole?</a:t>
            </a:r>
          </a:p>
        </p:txBody>
      </p:sp>
      <p:pic>
        <p:nvPicPr>
          <p:cNvPr id="12293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ctor OSU">
  <a:themeElements>
    <a:clrScheme name="Office Them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100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Victor OSU.potx</Template>
  <TotalTime>572</TotalTime>
  <Words>1166</Words>
  <Application>Microsoft Macintosh PowerPoint</Application>
  <PresentationFormat>On-screen Show (4:3)</PresentationFormat>
  <Paragraphs>187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Victor OSU</vt:lpstr>
      <vt:lpstr>???</vt:lpstr>
      <vt:lpstr>Build a speaker</vt:lpstr>
      <vt:lpstr>Sound wave</vt:lpstr>
      <vt:lpstr>A speaker vibrates</vt:lpstr>
      <vt:lpstr>How do we make the sound?</vt:lpstr>
      <vt:lpstr>We will use electromagnetism</vt:lpstr>
      <vt:lpstr>First, think about magnets</vt:lpstr>
      <vt:lpstr>We say the magnet has a field</vt:lpstr>
      <vt:lpstr>Example: compass needle</vt:lpstr>
      <vt:lpstr>Let’s Practice</vt:lpstr>
      <vt:lpstr>Let’s Practice</vt:lpstr>
      <vt:lpstr>Let’s Practice</vt:lpstr>
      <vt:lpstr>Let’s Practice</vt:lpstr>
      <vt:lpstr>Let’s Practice</vt:lpstr>
      <vt:lpstr>So we can push magnets around</vt:lpstr>
      <vt:lpstr>So we can push magnets around</vt:lpstr>
      <vt:lpstr>Then what? </vt:lpstr>
      <vt:lpstr>First piece of information</vt:lpstr>
      <vt:lpstr>Is this drawn correctly?</vt:lpstr>
      <vt:lpstr>If the current changes</vt:lpstr>
      <vt:lpstr>If the current changes</vt:lpstr>
      <vt:lpstr>Suppose we make a loop</vt:lpstr>
      <vt:lpstr>Remember Two Magnets?</vt:lpstr>
      <vt:lpstr>Remember Two Magnets?</vt:lpstr>
      <vt:lpstr>Replace one magnet</vt:lpstr>
      <vt:lpstr>Reverse Current</vt:lpstr>
      <vt:lpstr>Electricity creates oscillation!</vt:lpstr>
      <vt:lpstr>Ok! We can push the magnet!</vt:lpstr>
      <vt:lpstr>A bunch of loops=electromagnet</vt:lpstr>
      <vt:lpstr>OK, we have all the pieces!</vt:lpstr>
      <vt:lpstr>Voice coil</vt:lpstr>
      <vt:lpstr>Burn speaker leads</vt:lpstr>
      <vt:lpstr>Diaphragm</vt:lpstr>
      <vt:lpstr>Glue magnets to the square</vt:lpstr>
      <vt:lpstr>Attach coil to diaphragm</vt:lpstr>
      <vt:lpstr>Tape legs to the cardboard</vt:lpstr>
      <vt:lpstr>Connect to audio cable</vt:lpstr>
      <vt:lpstr>Tape audio cable to cardboard</vt:lpstr>
      <vt:lpstr>Position Magnets Inside Coil</vt:lpstr>
      <vt:lpstr>Once it works, tape the square</vt:lpstr>
      <vt:lpstr>Connect to mp3 and play!</vt:lpstr>
      <vt:lpstr>Troubleshooting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Lise Anderson</dc:creator>
  <cp:lastModifiedBy>Anderson, Betty Lise</cp:lastModifiedBy>
  <cp:revision>64</cp:revision>
  <cp:lastPrinted>2009-01-29T14:05:29Z</cp:lastPrinted>
  <dcterms:created xsi:type="dcterms:W3CDTF">2009-03-13T19:46:12Z</dcterms:created>
  <dcterms:modified xsi:type="dcterms:W3CDTF">2024-01-14T16:35:47Z</dcterms:modified>
</cp:coreProperties>
</file>