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  <p:sldMasterId id="214748366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6858000" cx="9144000"/>
  <p:notesSz cx="6858000" cy="9144000"/>
  <p:embeddedFontLst>
    <p:embeddedFont>
      <p:font typeface="Helvetica Neue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font" Target="fonts/HelveticaNeue-bold.fntdata"/><Relationship Id="rId41" Type="http://schemas.openxmlformats.org/officeDocument/2006/relationships/font" Target="fonts/HelveticaNeue-regular.fntdata"/><Relationship Id="rId22" Type="http://schemas.openxmlformats.org/officeDocument/2006/relationships/slide" Target="slides/slide16.xml"/><Relationship Id="rId44" Type="http://schemas.openxmlformats.org/officeDocument/2006/relationships/font" Target="fonts/HelveticaNeue-boldItalic.fntdata"/><Relationship Id="rId21" Type="http://schemas.openxmlformats.org/officeDocument/2006/relationships/slide" Target="slides/slide15.xml"/><Relationship Id="rId43" Type="http://schemas.openxmlformats.org/officeDocument/2006/relationships/font" Target="fonts/HelveticaNeue-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66dd87faa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" name="Google Shape;61;ge66dd87faa_1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fe9b9f2a70_0_8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fe9b9f2a70_0_8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fe9b9f2a70_0_4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fe9b9f2a70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fe9b9f2a70_0_2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fe9b9f2a70_0_25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527f2faf05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527f2faf0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fe9b9f2a70_0_3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fe9b9f2a70_0_33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d86ac8c9ad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d86ac8c9a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d86ac8c9ad_1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d86ac8c9ad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d86ac8c9ad_1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d86ac8c9ad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527f2faf0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527f2faf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fe9b9f2a70_0_4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fe9b9f2a70_0_4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fe9b9f2a70_0_5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fe9b9f2a70_0_50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fe9b9f2a70_0_5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fe9b9f2a70_0_56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fe9b9f2a70_0_5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fe9b9f2a70_0_56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d86ac8c9ad_1_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d86ac8c9ad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fe9b9f2a70_0_5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fe9b9f2a70_0_57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527f2faf05_0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527f2faf05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d86ac8c9ad_1_1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d86ac8c9ad_1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fe9b9f2a70_0_6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gfe9b9f2a70_0_6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83ac17d9e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g183ac17d9ee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fe9b9f2a70_0_6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gfe9b9f2a70_0_63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fe9b9f2a70_0_6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gfe9b9f2a70_0_64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fe9b9f2a70_0_7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gfe9b9f2a70_0_70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fe9b9f2a70_0_4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fe9b9f2a70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e66dd87faa_1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e66dd87faa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5070b98783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5070b9878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5070b98783_1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g15070b98783_1_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5070b98783_1_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5070b98783_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fe9b9f2a70_0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fe9b9f2a70_0_4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e9b9f2a70_0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fe9b9f2a70_0_4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Font typeface="Helvetica Neue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2400"/>
              <a:buFont typeface="Helvetica Neue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1"/>
          <p:cNvSpPr txBox="1"/>
          <p:nvPr>
            <p:ph idx="1" type="body"/>
          </p:nvPr>
        </p:nvSpPr>
        <p:spPr>
          <a:xfrm rot="5400000">
            <a:off x="2590800" y="762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>
            <a:lvl1pPr indent="-314325" lvl="0" marL="45720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>
            <p:ph type="title"/>
          </p:nvPr>
        </p:nvSpPr>
        <p:spPr>
          <a:xfrm rot="5400000">
            <a:off x="4686300" y="2171700"/>
            <a:ext cx="5715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" type="body"/>
          </p:nvPr>
        </p:nvSpPr>
        <p:spPr>
          <a:xfrm rot="5400000">
            <a:off x="647700" y="266700"/>
            <a:ext cx="5715000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>
            <a:lvl1pPr indent="-314325" lvl="0" marL="45720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and Clip Art" type="txAndClipArt">
  <p:cSld name="TEXT_AND_CLIPAR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3"/>
          <p:cNvSpPr txBox="1"/>
          <p:nvPr>
            <p:ph idx="1" type="body"/>
          </p:nvPr>
        </p:nvSpPr>
        <p:spPr>
          <a:xfrm>
            <a:off x="762000" y="1905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>
            <a:lvl1pPr indent="-314325" lvl="0" marL="45720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/>
        </p:txBody>
      </p:sp>
      <p:sp>
        <p:nvSpPr>
          <p:cNvPr id="51" name="Google Shape;51;p13"/>
          <p:cNvSpPr/>
          <p:nvPr>
            <p:ph idx="2" type="clipArt"/>
          </p:nvPr>
        </p:nvSpPr>
        <p:spPr>
          <a:xfrm>
            <a:off x="4724400" y="1905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rgbClr val="037C03"/>
              </a:buClr>
              <a:buSzPts val="2400"/>
              <a:buFont typeface="Arial"/>
              <a:buChar char="●"/>
              <a:defRPr b="0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elvetica Neue"/>
              <a:buChar char="»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–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rgbClr val="037C03"/>
              </a:buClr>
              <a:buSzPts val="1300"/>
              <a:buFont typeface="Arial"/>
              <a:buChar char="●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Char char="»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Char char="»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Char char="»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Char char="»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Char char="»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>
  <p:cSld name="Conten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36850" y="5944250"/>
            <a:ext cx="1148875" cy="80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>
  <p:cSld name="Conten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762000" y="19050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>
            <a:lvl1pPr indent="-314325" lvl="0" marL="45720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762000" y="1905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>
            <a:lvl1pPr indent="-361950" lvl="0" marL="457200" algn="l">
              <a:spcBef>
                <a:spcPts val="560"/>
              </a:spcBef>
              <a:spcAft>
                <a:spcPts val="0"/>
              </a:spcAft>
              <a:buSzPts val="2100"/>
              <a:buChar char="●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Font typeface="Helvetica Neue"/>
              <a:buChar char="»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–"/>
              <a:defRPr sz="2000"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9pPr>
          </a:lstStyle>
          <a:p/>
        </p:txBody>
      </p:sp>
      <p:sp>
        <p:nvSpPr>
          <p:cNvPr id="21" name="Google Shape;21;p4"/>
          <p:cNvSpPr txBox="1"/>
          <p:nvPr>
            <p:ph idx="2" type="body"/>
          </p:nvPr>
        </p:nvSpPr>
        <p:spPr>
          <a:xfrm>
            <a:off x="4724400" y="1905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>
            <a:lvl1pPr indent="-361950" lvl="0" marL="457200" algn="l">
              <a:spcBef>
                <a:spcPts val="560"/>
              </a:spcBef>
              <a:spcAft>
                <a:spcPts val="0"/>
              </a:spcAft>
              <a:buSzPts val="2100"/>
              <a:buChar char="●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Font typeface="Helvetica Neue"/>
              <a:buChar char="»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–"/>
              <a:defRPr sz="2000"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4450" lIns="90475" spcFirstLastPara="1" rIns="90475" wrap="square" tIns="4445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500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400"/>
              <a:buFont typeface="Helvetica Neue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1400"/>
              <a:buFont typeface="Helvetica Neue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1400"/>
              <a:buFont typeface="Helvetica Neue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1400"/>
              <a:buFont typeface="Helvetica Neue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1400"/>
              <a:buFont typeface="Helvetica Neue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4450" lIns="90475" spcFirstLastPara="1" rIns="90475" wrap="square" tIns="4445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8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b="1" sz="1600"/>
            </a:lvl9pPr>
          </a:lstStyle>
          <a:p/>
        </p:txBody>
      </p:sp>
      <p:sp>
        <p:nvSpPr>
          <p:cNvPr id="30" name="Google Shape;30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>
            <a:lvl1pPr indent="-342900" lvl="0" marL="4572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»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–"/>
              <a:defRPr sz="1800"/>
            </a:lvl3pPr>
            <a:lvl4pPr indent="-294639" lvl="3" marL="1828800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9pPr>
          </a:lstStyle>
          <a:p/>
        </p:txBody>
      </p:sp>
      <p:sp>
        <p:nvSpPr>
          <p:cNvPr id="31" name="Google Shape;31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4450" lIns="90475" spcFirstLastPara="1" rIns="90475" wrap="square" tIns="4445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8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b="1" sz="1600"/>
            </a:lvl9pPr>
          </a:lstStyle>
          <a:p/>
        </p:txBody>
      </p:sp>
      <p:sp>
        <p:nvSpPr>
          <p:cNvPr id="32" name="Google Shape;32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>
            <a:lvl1pPr indent="-342900" lvl="0" marL="4572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»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–"/>
              <a:defRPr sz="1800"/>
            </a:lvl3pPr>
            <a:lvl4pPr indent="-294639" lvl="3" marL="1828800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4450" lIns="90475" spcFirstLastPara="1" rIns="90475" wrap="square" tIns="444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>
            <a:lvl1pPr indent="-381000" lvl="0" marL="457200" algn="l">
              <a:spcBef>
                <a:spcPts val="640"/>
              </a:spcBef>
              <a:spcAft>
                <a:spcPts val="0"/>
              </a:spcAft>
              <a:buSzPts val="2400"/>
              <a:buChar char="●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SzPts val="2800"/>
              <a:buFont typeface="Helvetica Neue"/>
              <a:buChar char="»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Font typeface="Helvetica Neue"/>
              <a:buChar char="–"/>
              <a:defRPr sz="2400"/>
            </a:lvl3pPr>
            <a:lvl4pPr indent="-311150" lvl="3" marL="1828800" algn="l">
              <a:spcBef>
                <a:spcPts val="400"/>
              </a:spcBef>
              <a:spcAft>
                <a:spcPts val="0"/>
              </a:spcAft>
              <a:buSzPts val="1300"/>
              <a:buChar char="●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»"/>
              <a:defRPr sz="2000"/>
            </a:lvl9pPr>
          </a:lstStyle>
          <a:p/>
        </p:txBody>
      </p:sp>
      <p:sp>
        <p:nvSpPr>
          <p:cNvPr id="37" name="Google Shape;3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Font typeface="Helvetica Neue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Helvetica Neue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4450" lIns="90475" spcFirstLastPara="1" rIns="90475" wrap="square" tIns="444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rgbClr val="037C03"/>
              </a:buClr>
              <a:buSzPts val="2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elvetica Neue"/>
              <a:buNone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rgbClr val="037C03"/>
              </a:buClr>
              <a:buSzPts val="1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1" name="Google Shape;41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Font typeface="Helvetica Neue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Helvetica Neue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428750"/>
            <a:ext cx="9132888" cy="74613"/>
          </a:xfrm>
          <a:prstGeom prst="rect">
            <a:avLst/>
          </a:prstGeom>
          <a:gradFill>
            <a:gsLst>
              <a:gs pos="0">
                <a:srgbClr val="4F000D"/>
              </a:gs>
              <a:gs pos="50000">
                <a:srgbClr val="790015"/>
              </a:gs>
              <a:gs pos="100000">
                <a:srgbClr val="4F000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8;p1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7900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7900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7900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7900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7900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7900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7900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7900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7900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762000" y="19050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037C03"/>
              </a:buClr>
              <a:buSzPts val="2400"/>
              <a:buFont typeface="Arial"/>
              <a:buChar char="●"/>
              <a:defRPr b="0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elvetica Neue"/>
              <a:buChar char="»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–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37C03"/>
              </a:buClr>
              <a:buSzPts val="1300"/>
              <a:buFont typeface="Arial"/>
              <a:buChar char="●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Char char="»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Char char="»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Char char="»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Char char="»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Char char="»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" name="Google Shape;10;p1"/>
          <p:cNvSpPr txBox="1"/>
          <p:nvPr/>
        </p:nvSpPr>
        <p:spPr>
          <a:xfrm>
            <a:off x="8458200" y="6248400"/>
            <a:ext cx="56082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TheOhioStateUniversity-4C-Horiz-CMYK.eps" id="11" name="Google Shape;11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5410" y="6248400"/>
            <a:ext cx="4205468" cy="6096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/>
          <p:nvPr>
            <p:ph idx="10" type="dt"/>
          </p:nvPr>
        </p:nvSpPr>
        <p:spPr>
          <a:xfrm>
            <a:off x="3709460" y="6356350"/>
            <a:ext cx="2133600" cy="365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15"/>
          <p:cNvSpPr/>
          <p:nvPr/>
        </p:nvSpPr>
        <p:spPr>
          <a:xfrm>
            <a:off x="0" y="2974444"/>
            <a:ext cx="9144000" cy="2962800"/>
          </a:xfrm>
          <a:prstGeom prst="rect">
            <a:avLst/>
          </a:prstGeom>
          <a:solidFill>
            <a:srgbClr val="B70F20"/>
          </a:solidFill>
          <a:ln>
            <a:noFill/>
          </a:ln>
          <a:effectLst>
            <a:outerShdw blurRad="40000" rotWithShape="0" dir="5400000" dist="23000">
              <a:srgbClr val="000000">
                <a:alpha val="3451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15" title="The Ohio State University Logo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365250" y="1600201"/>
            <a:ext cx="6424083" cy="93149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Relationship Id="rId4" Type="http://schemas.openxmlformats.org/officeDocument/2006/relationships/image" Target="../media/image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Relationship Id="rId4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Relationship Id="rId4" Type="http://schemas.openxmlformats.org/officeDocument/2006/relationships/image" Target="../media/image2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3.gif"/><Relationship Id="rId5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 txBox="1"/>
          <p:nvPr/>
        </p:nvSpPr>
        <p:spPr>
          <a:xfrm>
            <a:off x="603683" y="3094581"/>
            <a:ext cx="7563900" cy="8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b="1" i="0" lang="en-US" sz="4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Introduction to Circuits: Build a </a:t>
            </a:r>
            <a:r>
              <a:rPr b="1" lang="en-US" sz="4200">
                <a:solidFill>
                  <a:schemeClr val="lt1"/>
                </a:solidFill>
              </a:rPr>
              <a:t>Magic Wand</a:t>
            </a:r>
            <a:r>
              <a:rPr b="1" i="0" lang="en-US" sz="4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b="0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7"/>
          <p:cNvSpPr txBox="1"/>
          <p:nvPr/>
        </p:nvSpPr>
        <p:spPr>
          <a:xfrm>
            <a:off x="698643" y="4775834"/>
            <a:ext cx="7746600" cy="11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i="1" lang="en-US" sz="2800">
                <a:solidFill>
                  <a:schemeClr val="lt1"/>
                </a:solidFill>
              </a:rPr>
              <a:t>Mark Morscher</a:t>
            </a:r>
            <a:endParaRPr i="1" sz="2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i="1" lang="en-US" sz="2800">
                <a:solidFill>
                  <a:schemeClr val="lt1"/>
                </a:solidFill>
              </a:rPr>
              <a:t>Electrical and Computer Engineer</a:t>
            </a:r>
            <a:endParaRPr i="1" sz="2800">
              <a:solidFill>
                <a:schemeClr val="lt1"/>
              </a:solidFill>
            </a:endParaRPr>
          </a:p>
        </p:txBody>
      </p:sp>
      <p:sp>
        <p:nvSpPr>
          <p:cNvPr id="65" name="Google Shape;65;p17"/>
          <p:cNvSpPr txBox="1"/>
          <p:nvPr/>
        </p:nvSpPr>
        <p:spPr>
          <a:xfrm>
            <a:off x="861150" y="6147429"/>
            <a:ext cx="77466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i="1" lang="en-US" sz="2800">
                <a:solidFill>
                  <a:schemeClr val="dk1"/>
                </a:solidFill>
              </a:rPr>
              <a:t>Brought to you by OSU STEM Outreach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ngle diode circtui.jpg" id="153" name="Google Shape;15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7927" y="2275871"/>
            <a:ext cx="5048364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6"/>
          <p:cNvSpPr/>
          <p:nvPr/>
        </p:nvSpPr>
        <p:spPr>
          <a:xfrm>
            <a:off x="3886405" y="5778715"/>
            <a:ext cx="1215300" cy="2298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5" name="Google Shape;155;p26"/>
          <p:cNvSpPr/>
          <p:nvPr/>
        </p:nvSpPr>
        <p:spPr>
          <a:xfrm>
            <a:off x="3886405" y="5811562"/>
            <a:ext cx="150300" cy="150300"/>
          </a:xfrm>
          <a:prstGeom prst="ellipse">
            <a:avLst/>
          </a:prstGeom>
          <a:solidFill>
            <a:srgbClr val="00000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6" name="Google Shape;156;p26"/>
          <p:cNvSpPr/>
          <p:nvPr/>
        </p:nvSpPr>
        <p:spPr>
          <a:xfrm>
            <a:off x="4975332" y="5813098"/>
            <a:ext cx="150300" cy="150300"/>
          </a:xfrm>
          <a:prstGeom prst="ellipse">
            <a:avLst/>
          </a:prstGeom>
          <a:solidFill>
            <a:srgbClr val="00000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57" name="Google Shape;157;p26"/>
          <p:cNvCxnSpPr/>
          <p:nvPr/>
        </p:nvCxnSpPr>
        <p:spPr>
          <a:xfrm>
            <a:off x="4014787" y="5896148"/>
            <a:ext cx="982500" cy="1500"/>
          </a:xfrm>
          <a:prstGeom prst="straightConnector1">
            <a:avLst/>
          </a:prstGeom>
          <a:solidFill>
            <a:srgbClr val="618FFD"/>
          </a:solidFill>
          <a:ln cap="flat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8" name="Google Shape;158;p26"/>
          <p:cNvCxnSpPr/>
          <p:nvPr/>
        </p:nvCxnSpPr>
        <p:spPr>
          <a:xfrm flipH="1" rot="10800000">
            <a:off x="6948191" y="2772321"/>
            <a:ext cx="583500" cy="480600"/>
          </a:xfrm>
          <a:prstGeom prst="curvedConnector3">
            <a:avLst>
              <a:gd fmla="val 50000" name="adj1"/>
            </a:avLst>
          </a:prstGeom>
          <a:solidFill>
            <a:srgbClr val="618FFD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59" name="Google Shape;159;p26"/>
          <p:cNvCxnSpPr/>
          <p:nvPr/>
        </p:nvCxnSpPr>
        <p:spPr>
          <a:xfrm flipH="1" rot="10800000">
            <a:off x="7100591" y="2924721"/>
            <a:ext cx="583500" cy="480600"/>
          </a:xfrm>
          <a:prstGeom prst="curvedConnector3">
            <a:avLst>
              <a:gd fmla="val 50000" name="adj1"/>
            </a:avLst>
          </a:prstGeom>
          <a:solidFill>
            <a:srgbClr val="618FFD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60" name="Google Shape;160;p26"/>
          <p:cNvCxnSpPr/>
          <p:nvPr/>
        </p:nvCxnSpPr>
        <p:spPr>
          <a:xfrm flipH="1" rot="10800000">
            <a:off x="7252991" y="3077121"/>
            <a:ext cx="583500" cy="480600"/>
          </a:xfrm>
          <a:prstGeom prst="curvedConnector3">
            <a:avLst>
              <a:gd fmla="val 50000" name="adj1"/>
            </a:avLst>
          </a:prstGeom>
          <a:solidFill>
            <a:srgbClr val="618FFD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161" name="Google Shape;161;p26"/>
          <p:cNvGrpSpPr/>
          <p:nvPr/>
        </p:nvGrpSpPr>
        <p:grpSpPr>
          <a:xfrm>
            <a:off x="4025866" y="5340771"/>
            <a:ext cx="949539" cy="688927"/>
            <a:chOff x="4025866" y="4959771"/>
            <a:chExt cx="949539" cy="688927"/>
          </a:xfrm>
        </p:grpSpPr>
        <p:sp>
          <p:nvSpPr>
            <p:cNvPr id="162" name="Google Shape;162;p26"/>
            <p:cNvSpPr/>
            <p:nvPr/>
          </p:nvSpPr>
          <p:spPr>
            <a:xfrm>
              <a:off x="4038805" y="5432098"/>
              <a:ext cx="936600" cy="216600"/>
            </a:xfrm>
            <a:prstGeom prst="rect">
              <a:avLst/>
            </a:prstGeom>
            <a:solidFill>
              <a:srgbClr val="FFFFFF"/>
            </a:solidFill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Helvetica Neue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163" name="Google Shape;163;p26"/>
            <p:cNvCxnSpPr/>
            <p:nvPr/>
          </p:nvCxnSpPr>
          <p:spPr>
            <a:xfrm flipH="1" rot="10800000">
              <a:off x="4025866" y="4959771"/>
              <a:ext cx="801900" cy="502200"/>
            </a:xfrm>
            <a:prstGeom prst="straightConnector1">
              <a:avLst/>
            </a:prstGeom>
            <a:solidFill>
              <a:srgbClr val="618FFD"/>
            </a:solidFill>
            <a:ln cap="flat" cmpd="sng" w="508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64" name="Google Shape;164;p26"/>
          <p:cNvGrpSpPr/>
          <p:nvPr/>
        </p:nvGrpSpPr>
        <p:grpSpPr>
          <a:xfrm>
            <a:off x="5972005" y="4457199"/>
            <a:ext cx="852600" cy="988500"/>
            <a:chOff x="6141308" y="4695568"/>
            <a:chExt cx="852600" cy="988500"/>
          </a:xfrm>
        </p:grpSpPr>
        <p:sp>
          <p:nvSpPr>
            <p:cNvPr id="165" name="Google Shape;165;p26"/>
            <p:cNvSpPr/>
            <p:nvPr/>
          </p:nvSpPr>
          <p:spPr>
            <a:xfrm>
              <a:off x="6141308" y="4695568"/>
              <a:ext cx="852600" cy="988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Helvetica Neue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166" name="Google Shape;166;p26"/>
            <p:cNvCxnSpPr/>
            <p:nvPr/>
          </p:nvCxnSpPr>
          <p:spPr>
            <a:xfrm>
              <a:off x="6573795" y="4695568"/>
              <a:ext cx="0" cy="988500"/>
            </a:xfrm>
            <a:prstGeom prst="straightConnector1">
              <a:avLst/>
            </a:prstGeom>
            <a:solidFill>
              <a:srgbClr val="618FFD"/>
            </a:solidFill>
            <a:ln cap="flat" cmpd="sng" w="444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67" name="Google Shape;167;p26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just started building our circuit!</a:t>
            </a:r>
            <a:endParaRPr/>
          </a:p>
        </p:txBody>
      </p:sp>
      <p:sp>
        <p:nvSpPr>
          <p:cNvPr id="168" name="Google Shape;168;p26"/>
          <p:cNvSpPr txBox="1"/>
          <p:nvPr/>
        </p:nvSpPr>
        <p:spPr>
          <a:xfrm>
            <a:off x="3105125" y="2856813"/>
            <a:ext cx="124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Battery</a:t>
            </a:r>
            <a:endParaRPr b="1" sz="22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9" name="Google Shape;169;p26"/>
          <p:cNvSpPr txBox="1"/>
          <p:nvPr/>
        </p:nvSpPr>
        <p:spPr>
          <a:xfrm>
            <a:off x="4077738" y="4686750"/>
            <a:ext cx="124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Switch</a:t>
            </a:r>
            <a:endParaRPr b="1" sz="22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6"/>
          <p:cNvSpPr txBox="1"/>
          <p:nvPr/>
        </p:nvSpPr>
        <p:spPr>
          <a:xfrm>
            <a:off x="5063625" y="3261425"/>
            <a:ext cx="74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LED</a:t>
            </a:r>
            <a:endParaRPr b="1" sz="22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1" name="Google Shape;171;p26"/>
          <p:cNvSpPr/>
          <p:nvPr/>
        </p:nvSpPr>
        <p:spPr>
          <a:xfrm>
            <a:off x="1598175" y="3590850"/>
            <a:ext cx="536100" cy="523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cxnSp>
        <p:nvCxnSpPr>
          <p:cNvPr id="172" name="Google Shape;172;p26"/>
          <p:cNvCxnSpPr/>
          <p:nvPr/>
        </p:nvCxnSpPr>
        <p:spPr>
          <a:xfrm>
            <a:off x="2754000" y="2355175"/>
            <a:ext cx="10200" cy="13149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3" name="Google Shape;173;p26"/>
          <p:cNvCxnSpPr/>
          <p:nvPr/>
        </p:nvCxnSpPr>
        <p:spPr>
          <a:xfrm>
            <a:off x="6392700" y="2255650"/>
            <a:ext cx="9900" cy="10014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4" name="Google Shape;174;p26"/>
          <p:cNvCxnSpPr/>
          <p:nvPr/>
        </p:nvCxnSpPr>
        <p:spPr>
          <a:xfrm flipH="1">
            <a:off x="2704300" y="2296125"/>
            <a:ext cx="3678300" cy="135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Got two pieces of magnet wire?</a:t>
            </a:r>
            <a:endParaRPr/>
          </a:p>
        </p:txBody>
      </p:sp>
      <p:pic>
        <p:nvPicPr>
          <p:cNvPr descr="Wires (3).jpg" id="180" name="Google Shape;18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2493807" y="1235388"/>
            <a:ext cx="4084595" cy="5446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nd wires.jpg" id="185" name="Google Shape;18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4363" y="2522961"/>
            <a:ext cx="4482506" cy="336188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8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insulation has been burnt</a:t>
            </a:r>
            <a:endParaRPr/>
          </a:p>
        </p:txBody>
      </p:sp>
      <p:sp>
        <p:nvSpPr>
          <p:cNvPr id="187" name="Google Shape;187;p28"/>
          <p:cNvSpPr txBox="1"/>
          <p:nvPr/>
        </p:nvSpPr>
        <p:spPr>
          <a:xfrm>
            <a:off x="4411824" y="2558600"/>
            <a:ext cx="4125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  <a:r>
              <a:rPr b="1" lang="en-US" sz="2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off the black stuff</a:t>
            </a:r>
            <a:endParaRPr b="1" sz="2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8" name="Google Shape;188;p2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1977" y="1728019"/>
            <a:ext cx="3445500" cy="26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8"/>
          <p:cNvSpPr txBox="1"/>
          <p:nvPr/>
        </p:nvSpPr>
        <p:spPr>
          <a:xfrm>
            <a:off x="211977" y="4454013"/>
            <a:ext cx="18534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 burned yet (golden)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ngle diode circtui.jpg" id="194" name="Google Shape;19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7927" y="2275871"/>
            <a:ext cx="5048364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9"/>
          <p:cNvSpPr/>
          <p:nvPr/>
        </p:nvSpPr>
        <p:spPr>
          <a:xfrm>
            <a:off x="3886405" y="5778715"/>
            <a:ext cx="1215300" cy="2298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" name="Google Shape;196;p29"/>
          <p:cNvSpPr/>
          <p:nvPr/>
        </p:nvSpPr>
        <p:spPr>
          <a:xfrm>
            <a:off x="3886405" y="5811562"/>
            <a:ext cx="150300" cy="150300"/>
          </a:xfrm>
          <a:prstGeom prst="ellipse">
            <a:avLst/>
          </a:prstGeom>
          <a:solidFill>
            <a:srgbClr val="00000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" name="Google Shape;197;p29"/>
          <p:cNvSpPr/>
          <p:nvPr/>
        </p:nvSpPr>
        <p:spPr>
          <a:xfrm>
            <a:off x="4975332" y="5813098"/>
            <a:ext cx="150300" cy="150300"/>
          </a:xfrm>
          <a:prstGeom prst="ellipse">
            <a:avLst/>
          </a:prstGeom>
          <a:solidFill>
            <a:srgbClr val="00000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98" name="Google Shape;198;p29"/>
          <p:cNvCxnSpPr/>
          <p:nvPr/>
        </p:nvCxnSpPr>
        <p:spPr>
          <a:xfrm>
            <a:off x="4014787" y="5896148"/>
            <a:ext cx="982500" cy="1500"/>
          </a:xfrm>
          <a:prstGeom prst="straightConnector1">
            <a:avLst/>
          </a:prstGeom>
          <a:solidFill>
            <a:srgbClr val="618FFD"/>
          </a:solidFill>
          <a:ln cap="flat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9" name="Google Shape;199;p29"/>
          <p:cNvCxnSpPr/>
          <p:nvPr/>
        </p:nvCxnSpPr>
        <p:spPr>
          <a:xfrm flipH="1" rot="10800000">
            <a:off x="6948191" y="2772321"/>
            <a:ext cx="583500" cy="480600"/>
          </a:xfrm>
          <a:prstGeom prst="curvedConnector3">
            <a:avLst>
              <a:gd fmla="val 50000" name="adj1"/>
            </a:avLst>
          </a:prstGeom>
          <a:solidFill>
            <a:srgbClr val="618FFD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00" name="Google Shape;200;p29"/>
          <p:cNvCxnSpPr/>
          <p:nvPr/>
        </p:nvCxnSpPr>
        <p:spPr>
          <a:xfrm flipH="1" rot="10800000">
            <a:off x="7100591" y="2924721"/>
            <a:ext cx="583500" cy="480600"/>
          </a:xfrm>
          <a:prstGeom prst="curvedConnector3">
            <a:avLst>
              <a:gd fmla="val 50000" name="adj1"/>
            </a:avLst>
          </a:prstGeom>
          <a:solidFill>
            <a:srgbClr val="618FFD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01" name="Google Shape;201;p29"/>
          <p:cNvCxnSpPr/>
          <p:nvPr/>
        </p:nvCxnSpPr>
        <p:spPr>
          <a:xfrm flipH="1" rot="10800000">
            <a:off x="7252991" y="3077121"/>
            <a:ext cx="583500" cy="480600"/>
          </a:xfrm>
          <a:prstGeom prst="curvedConnector3">
            <a:avLst>
              <a:gd fmla="val 50000" name="adj1"/>
            </a:avLst>
          </a:prstGeom>
          <a:solidFill>
            <a:srgbClr val="618FFD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202" name="Google Shape;202;p29"/>
          <p:cNvGrpSpPr/>
          <p:nvPr/>
        </p:nvGrpSpPr>
        <p:grpSpPr>
          <a:xfrm>
            <a:off x="4025866" y="5340771"/>
            <a:ext cx="949539" cy="688927"/>
            <a:chOff x="4025866" y="4959771"/>
            <a:chExt cx="949539" cy="688927"/>
          </a:xfrm>
        </p:grpSpPr>
        <p:sp>
          <p:nvSpPr>
            <p:cNvPr id="203" name="Google Shape;203;p29"/>
            <p:cNvSpPr/>
            <p:nvPr/>
          </p:nvSpPr>
          <p:spPr>
            <a:xfrm>
              <a:off x="4038805" y="5432098"/>
              <a:ext cx="936600" cy="216600"/>
            </a:xfrm>
            <a:prstGeom prst="rect">
              <a:avLst/>
            </a:prstGeom>
            <a:solidFill>
              <a:srgbClr val="FFFFFF"/>
            </a:solidFill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Helvetica Neue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204" name="Google Shape;204;p29"/>
            <p:cNvCxnSpPr/>
            <p:nvPr/>
          </p:nvCxnSpPr>
          <p:spPr>
            <a:xfrm flipH="1" rot="10800000">
              <a:off x="4025866" y="4959771"/>
              <a:ext cx="801900" cy="502200"/>
            </a:xfrm>
            <a:prstGeom prst="straightConnector1">
              <a:avLst/>
            </a:prstGeom>
            <a:solidFill>
              <a:srgbClr val="618FFD"/>
            </a:solidFill>
            <a:ln cap="flat" cmpd="sng" w="508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05" name="Google Shape;205;p29"/>
          <p:cNvGrpSpPr/>
          <p:nvPr/>
        </p:nvGrpSpPr>
        <p:grpSpPr>
          <a:xfrm>
            <a:off x="5972005" y="4457199"/>
            <a:ext cx="852600" cy="988500"/>
            <a:chOff x="6141308" y="4695568"/>
            <a:chExt cx="852600" cy="988500"/>
          </a:xfrm>
        </p:grpSpPr>
        <p:sp>
          <p:nvSpPr>
            <p:cNvPr id="206" name="Google Shape;206;p29"/>
            <p:cNvSpPr/>
            <p:nvPr/>
          </p:nvSpPr>
          <p:spPr>
            <a:xfrm>
              <a:off x="6141308" y="4695568"/>
              <a:ext cx="852600" cy="988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Helvetica Neue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207" name="Google Shape;207;p29"/>
            <p:cNvCxnSpPr/>
            <p:nvPr/>
          </p:nvCxnSpPr>
          <p:spPr>
            <a:xfrm>
              <a:off x="6573795" y="4695568"/>
              <a:ext cx="0" cy="988500"/>
            </a:xfrm>
            <a:prstGeom prst="straightConnector1">
              <a:avLst/>
            </a:prstGeom>
            <a:solidFill>
              <a:srgbClr val="618FFD"/>
            </a:solidFill>
            <a:ln cap="flat" cmpd="sng" w="444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08" name="Google Shape;208;p29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Let’s attach this wire.</a:t>
            </a:r>
            <a:endParaRPr/>
          </a:p>
        </p:txBody>
      </p:sp>
      <p:sp>
        <p:nvSpPr>
          <p:cNvPr id="209" name="Google Shape;209;p29"/>
          <p:cNvSpPr txBox="1"/>
          <p:nvPr/>
        </p:nvSpPr>
        <p:spPr>
          <a:xfrm>
            <a:off x="3105125" y="2856813"/>
            <a:ext cx="124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Battery</a:t>
            </a:r>
            <a:endParaRPr b="1" sz="22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Google Shape;210;p29"/>
          <p:cNvSpPr txBox="1"/>
          <p:nvPr/>
        </p:nvSpPr>
        <p:spPr>
          <a:xfrm>
            <a:off x="4077738" y="4686750"/>
            <a:ext cx="124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Switch</a:t>
            </a:r>
            <a:endParaRPr b="1" sz="22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1" name="Google Shape;211;p29"/>
          <p:cNvSpPr txBox="1"/>
          <p:nvPr/>
        </p:nvSpPr>
        <p:spPr>
          <a:xfrm>
            <a:off x="5063625" y="3261425"/>
            <a:ext cx="74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LED</a:t>
            </a:r>
            <a:endParaRPr b="1" sz="22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2" name="Google Shape;212;p29"/>
          <p:cNvSpPr/>
          <p:nvPr/>
        </p:nvSpPr>
        <p:spPr>
          <a:xfrm>
            <a:off x="1598175" y="3590850"/>
            <a:ext cx="536100" cy="523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cxnSp>
        <p:nvCxnSpPr>
          <p:cNvPr id="213" name="Google Shape;213;p29"/>
          <p:cNvCxnSpPr/>
          <p:nvPr/>
        </p:nvCxnSpPr>
        <p:spPr>
          <a:xfrm>
            <a:off x="2754000" y="2355175"/>
            <a:ext cx="10200" cy="1314900"/>
          </a:xfrm>
          <a:prstGeom prst="straightConnector1">
            <a:avLst/>
          </a:prstGeom>
          <a:noFill/>
          <a:ln cap="flat" cmpd="sng" w="76200">
            <a:solidFill>
              <a:srgbClr val="037C0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4" name="Google Shape;214;p29"/>
          <p:cNvCxnSpPr/>
          <p:nvPr/>
        </p:nvCxnSpPr>
        <p:spPr>
          <a:xfrm>
            <a:off x="6392700" y="2255650"/>
            <a:ext cx="9900" cy="1001400"/>
          </a:xfrm>
          <a:prstGeom prst="straightConnector1">
            <a:avLst/>
          </a:prstGeom>
          <a:noFill/>
          <a:ln cap="flat" cmpd="sng" w="76200">
            <a:solidFill>
              <a:srgbClr val="037C0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5" name="Google Shape;215;p29"/>
          <p:cNvCxnSpPr/>
          <p:nvPr/>
        </p:nvCxnSpPr>
        <p:spPr>
          <a:xfrm flipH="1">
            <a:off x="2704300" y="2296125"/>
            <a:ext cx="3678300" cy="13500"/>
          </a:xfrm>
          <a:prstGeom prst="straightConnector1">
            <a:avLst/>
          </a:prstGeom>
          <a:noFill/>
          <a:ln cap="flat" cmpd="sng" w="76200">
            <a:solidFill>
              <a:srgbClr val="037C0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6" name="Google Shape;216;p29"/>
          <p:cNvCxnSpPr/>
          <p:nvPr/>
        </p:nvCxnSpPr>
        <p:spPr>
          <a:xfrm flipH="1">
            <a:off x="2700700" y="4114050"/>
            <a:ext cx="3600" cy="18336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Make a loop on one wire, tape it to the back of the battery</a:t>
            </a:r>
            <a:endParaRPr/>
          </a:p>
        </p:txBody>
      </p:sp>
      <p:pic>
        <p:nvPicPr>
          <p:cNvPr id="222" name="Google Shape;22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4176" y="1541167"/>
            <a:ext cx="4527572" cy="3794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0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1" y="1533547"/>
            <a:ext cx="45690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0"/>
          <p:cNvSpPr txBox="1"/>
          <p:nvPr/>
        </p:nvSpPr>
        <p:spPr>
          <a:xfrm>
            <a:off x="4936150" y="5502575"/>
            <a:ext cx="3874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TEST it by touching the other side of the wire to the other lead of the LED!</a:t>
            </a:r>
            <a:endParaRPr b="1" i="1" sz="20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ngle diode circtui.jpg" id="229" name="Google Shape;22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7927" y="2275871"/>
            <a:ext cx="5048364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1"/>
          <p:cNvSpPr/>
          <p:nvPr/>
        </p:nvSpPr>
        <p:spPr>
          <a:xfrm>
            <a:off x="3886405" y="5778715"/>
            <a:ext cx="1215300" cy="2298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1" name="Google Shape;231;p31"/>
          <p:cNvSpPr/>
          <p:nvPr/>
        </p:nvSpPr>
        <p:spPr>
          <a:xfrm>
            <a:off x="3886405" y="5811562"/>
            <a:ext cx="150300" cy="150300"/>
          </a:xfrm>
          <a:prstGeom prst="ellipse">
            <a:avLst/>
          </a:prstGeom>
          <a:solidFill>
            <a:srgbClr val="00000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2" name="Google Shape;232;p31"/>
          <p:cNvSpPr/>
          <p:nvPr/>
        </p:nvSpPr>
        <p:spPr>
          <a:xfrm>
            <a:off x="4975332" y="5813098"/>
            <a:ext cx="150300" cy="150300"/>
          </a:xfrm>
          <a:prstGeom prst="ellipse">
            <a:avLst/>
          </a:prstGeom>
          <a:solidFill>
            <a:srgbClr val="00000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33" name="Google Shape;233;p31"/>
          <p:cNvCxnSpPr/>
          <p:nvPr/>
        </p:nvCxnSpPr>
        <p:spPr>
          <a:xfrm>
            <a:off x="4014787" y="5896148"/>
            <a:ext cx="982500" cy="1500"/>
          </a:xfrm>
          <a:prstGeom prst="straightConnector1">
            <a:avLst/>
          </a:prstGeom>
          <a:solidFill>
            <a:srgbClr val="618FFD"/>
          </a:solidFill>
          <a:ln cap="flat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4" name="Google Shape;234;p31"/>
          <p:cNvCxnSpPr/>
          <p:nvPr/>
        </p:nvCxnSpPr>
        <p:spPr>
          <a:xfrm flipH="1" rot="10800000">
            <a:off x="6948191" y="2772321"/>
            <a:ext cx="583500" cy="480600"/>
          </a:xfrm>
          <a:prstGeom prst="curvedConnector3">
            <a:avLst>
              <a:gd fmla="val 50000" name="adj1"/>
            </a:avLst>
          </a:prstGeom>
          <a:solidFill>
            <a:srgbClr val="618FFD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35" name="Google Shape;235;p31"/>
          <p:cNvCxnSpPr/>
          <p:nvPr/>
        </p:nvCxnSpPr>
        <p:spPr>
          <a:xfrm flipH="1" rot="10800000">
            <a:off x="7100591" y="2924721"/>
            <a:ext cx="583500" cy="480600"/>
          </a:xfrm>
          <a:prstGeom prst="curvedConnector3">
            <a:avLst>
              <a:gd fmla="val 50000" name="adj1"/>
            </a:avLst>
          </a:prstGeom>
          <a:solidFill>
            <a:srgbClr val="618FFD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36" name="Google Shape;236;p31"/>
          <p:cNvCxnSpPr/>
          <p:nvPr/>
        </p:nvCxnSpPr>
        <p:spPr>
          <a:xfrm flipH="1" rot="10800000">
            <a:off x="7252991" y="3077121"/>
            <a:ext cx="583500" cy="480600"/>
          </a:xfrm>
          <a:prstGeom prst="curvedConnector3">
            <a:avLst>
              <a:gd fmla="val 50000" name="adj1"/>
            </a:avLst>
          </a:prstGeom>
          <a:solidFill>
            <a:srgbClr val="618FFD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237" name="Google Shape;237;p31"/>
          <p:cNvGrpSpPr/>
          <p:nvPr/>
        </p:nvGrpSpPr>
        <p:grpSpPr>
          <a:xfrm>
            <a:off x="4025866" y="5340771"/>
            <a:ext cx="949539" cy="688927"/>
            <a:chOff x="4025866" y="4959771"/>
            <a:chExt cx="949539" cy="688927"/>
          </a:xfrm>
        </p:grpSpPr>
        <p:sp>
          <p:nvSpPr>
            <p:cNvPr id="238" name="Google Shape;238;p31"/>
            <p:cNvSpPr/>
            <p:nvPr/>
          </p:nvSpPr>
          <p:spPr>
            <a:xfrm>
              <a:off x="4038805" y="5432098"/>
              <a:ext cx="936600" cy="216600"/>
            </a:xfrm>
            <a:prstGeom prst="rect">
              <a:avLst/>
            </a:prstGeom>
            <a:solidFill>
              <a:srgbClr val="FFFFFF"/>
            </a:solidFill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Helvetica Neue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239" name="Google Shape;239;p31"/>
            <p:cNvCxnSpPr/>
            <p:nvPr/>
          </p:nvCxnSpPr>
          <p:spPr>
            <a:xfrm flipH="1" rot="10800000">
              <a:off x="4025866" y="4959771"/>
              <a:ext cx="801900" cy="502200"/>
            </a:xfrm>
            <a:prstGeom prst="straightConnector1">
              <a:avLst/>
            </a:prstGeom>
            <a:solidFill>
              <a:srgbClr val="618FFD"/>
            </a:solidFill>
            <a:ln cap="flat" cmpd="sng" w="508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40" name="Google Shape;240;p31"/>
          <p:cNvGrpSpPr/>
          <p:nvPr/>
        </p:nvGrpSpPr>
        <p:grpSpPr>
          <a:xfrm>
            <a:off x="5972005" y="4457199"/>
            <a:ext cx="852600" cy="988500"/>
            <a:chOff x="6141308" y="4695568"/>
            <a:chExt cx="852600" cy="988500"/>
          </a:xfrm>
        </p:grpSpPr>
        <p:sp>
          <p:nvSpPr>
            <p:cNvPr id="241" name="Google Shape;241;p31"/>
            <p:cNvSpPr/>
            <p:nvPr/>
          </p:nvSpPr>
          <p:spPr>
            <a:xfrm>
              <a:off x="6141308" y="4695568"/>
              <a:ext cx="852600" cy="988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Helvetica Neue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242" name="Google Shape;242;p31"/>
            <p:cNvCxnSpPr/>
            <p:nvPr/>
          </p:nvCxnSpPr>
          <p:spPr>
            <a:xfrm>
              <a:off x="6573795" y="4695568"/>
              <a:ext cx="0" cy="988500"/>
            </a:xfrm>
            <a:prstGeom prst="straightConnector1">
              <a:avLst/>
            </a:prstGeom>
            <a:solidFill>
              <a:srgbClr val="618FFD"/>
            </a:solidFill>
            <a:ln cap="flat" cmpd="sng" w="444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43" name="Google Shape;243;p31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Let’s put this wire in place.</a:t>
            </a:r>
            <a:endParaRPr/>
          </a:p>
        </p:txBody>
      </p:sp>
      <p:sp>
        <p:nvSpPr>
          <p:cNvPr id="244" name="Google Shape;244;p31"/>
          <p:cNvSpPr txBox="1"/>
          <p:nvPr/>
        </p:nvSpPr>
        <p:spPr>
          <a:xfrm>
            <a:off x="3105125" y="2856813"/>
            <a:ext cx="124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Battery</a:t>
            </a:r>
            <a:endParaRPr b="1" sz="22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5" name="Google Shape;245;p31"/>
          <p:cNvSpPr txBox="1"/>
          <p:nvPr/>
        </p:nvSpPr>
        <p:spPr>
          <a:xfrm>
            <a:off x="4077738" y="4686750"/>
            <a:ext cx="124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Switch</a:t>
            </a:r>
            <a:endParaRPr b="1" sz="22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6" name="Google Shape;246;p31"/>
          <p:cNvSpPr txBox="1"/>
          <p:nvPr/>
        </p:nvSpPr>
        <p:spPr>
          <a:xfrm>
            <a:off x="5063625" y="3261425"/>
            <a:ext cx="74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LED</a:t>
            </a:r>
            <a:endParaRPr b="1" sz="22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7" name="Google Shape;247;p31"/>
          <p:cNvSpPr/>
          <p:nvPr/>
        </p:nvSpPr>
        <p:spPr>
          <a:xfrm>
            <a:off x="1598175" y="3590850"/>
            <a:ext cx="536100" cy="523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cxnSp>
        <p:nvCxnSpPr>
          <p:cNvPr id="248" name="Google Shape;248;p31"/>
          <p:cNvCxnSpPr/>
          <p:nvPr/>
        </p:nvCxnSpPr>
        <p:spPr>
          <a:xfrm>
            <a:off x="2754000" y="2355175"/>
            <a:ext cx="10200" cy="1314900"/>
          </a:xfrm>
          <a:prstGeom prst="straightConnector1">
            <a:avLst/>
          </a:prstGeom>
          <a:noFill/>
          <a:ln cap="flat" cmpd="sng" w="76200">
            <a:solidFill>
              <a:srgbClr val="037C0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9" name="Google Shape;249;p31"/>
          <p:cNvCxnSpPr/>
          <p:nvPr/>
        </p:nvCxnSpPr>
        <p:spPr>
          <a:xfrm>
            <a:off x="6392700" y="2255650"/>
            <a:ext cx="9900" cy="1001400"/>
          </a:xfrm>
          <a:prstGeom prst="straightConnector1">
            <a:avLst/>
          </a:prstGeom>
          <a:noFill/>
          <a:ln cap="flat" cmpd="sng" w="76200">
            <a:solidFill>
              <a:srgbClr val="037C0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0" name="Google Shape;250;p31"/>
          <p:cNvCxnSpPr/>
          <p:nvPr/>
        </p:nvCxnSpPr>
        <p:spPr>
          <a:xfrm flipH="1">
            <a:off x="2704300" y="2296125"/>
            <a:ext cx="3678300" cy="13500"/>
          </a:xfrm>
          <a:prstGeom prst="straightConnector1">
            <a:avLst/>
          </a:prstGeom>
          <a:noFill/>
          <a:ln cap="flat" cmpd="sng" w="76200">
            <a:solidFill>
              <a:srgbClr val="037C0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1" name="Google Shape;251;p31"/>
          <p:cNvCxnSpPr/>
          <p:nvPr/>
        </p:nvCxnSpPr>
        <p:spPr>
          <a:xfrm flipH="1">
            <a:off x="2700700" y="4114050"/>
            <a:ext cx="3600" cy="1833600"/>
          </a:xfrm>
          <a:prstGeom prst="straightConnector1">
            <a:avLst/>
          </a:prstGeom>
          <a:noFill/>
          <a:ln cap="flat" cmpd="sng" w="76200">
            <a:solidFill>
              <a:srgbClr val="037C0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2" name="Google Shape;252;p31"/>
          <p:cNvCxnSpPr/>
          <p:nvPr/>
        </p:nvCxnSpPr>
        <p:spPr>
          <a:xfrm>
            <a:off x="2710825" y="5897075"/>
            <a:ext cx="1107600" cy="30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2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Open up the paper clip</a:t>
            </a:r>
            <a:endParaRPr/>
          </a:p>
        </p:txBody>
      </p:sp>
      <p:pic>
        <p:nvPicPr>
          <p:cNvPr id="258" name="Google Shape;258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140" y="1726475"/>
            <a:ext cx="25152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9676" y="1726475"/>
            <a:ext cx="5182326" cy="388674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2"/>
          <p:cNvSpPr txBox="1"/>
          <p:nvPr/>
        </p:nvSpPr>
        <p:spPr>
          <a:xfrm>
            <a:off x="5954326" y="1768675"/>
            <a:ext cx="24351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Twist other end of wire from the battery around front of alligator’s mouth</a:t>
            </a:r>
            <a:endParaRPr sz="2000">
              <a:solidFill>
                <a:srgbClr val="0000FF"/>
              </a:solidFill>
            </a:endParaRPr>
          </a:p>
        </p:txBody>
      </p:sp>
      <p:cxnSp>
        <p:nvCxnSpPr>
          <p:cNvPr id="261" name="Google Shape;261;p32"/>
          <p:cNvCxnSpPr/>
          <p:nvPr/>
        </p:nvCxnSpPr>
        <p:spPr>
          <a:xfrm flipH="1">
            <a:off x="7383875" y="3138250"/>
            <a:ext cx="231000" cy="1052400"/>
          </a:xfrm>
          <a:prstGeom prst="straightConnector1">
            <a:avLst/>
          </a:prstGeom>
          <a:solidFill>
            <a:schemeClr val="accent1"/>
          </a:solidFill>
          <a:ln cap="flat" cmpd="sng" w="349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62" name="Google Shape;262;p32"/>
          <p:cNvSpPr txBox="1"/>
          <p:nvPr/>
        </p:nvSpPr>
        <p:spPr>
          <a:xfrm>
            <a:off x="3853800" y="4689150"/>
            <a:ext cx="2690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Need a good connection!</a:t>
            </a:r>
            <a:endParaRPr b="1" sz="1600">
              <a:solidFill>
                <a:srgbClr val="FFFF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3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Technique</a:t>
            </a:r>
            <a:endParaRPr/>
          </a:p>
        </p:txBody>
      </p:sp>
      <p:sp>
        <p:nvSpPr>
          <p:cNvPr id="268" name="Google Shape;268;p33"/>
          <p:cNvSpPr txBox="1"/>
          <p:nvPr/>
        </p:nvSpPr>
        <p:spPr>
          <a:xfrm>
            <a:off x="387050" y="3727488"/>
            <a:ext cx="2635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1. Loop sanded end of wire over the bottom of long end of paper clip.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69" name="Google Shape;269;p33"/>
          <p:cNvCxnSpPr/>
          <p:nvPr/>
        </p:nvCxnSpPr>
        <p:spPr>
          <a:xfrm>
            <a:off x="2962875" y="4725825"/>
            <a:ext cx="1975500" cy="600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70" name="Google Shape;270;p33"/>
          <p:cNvGrpSpPr/>
          <p:nvPr/>
        </p:nvGrpSpPr>
        <p:grpSpPr>
          <a:xfrm>
            <a:off x="5014375" y="5254315"/>
            <a:ext cx="240750" cy="1483685"/>
            <a:chOff x="5014375" y="5254315"/>
            <a:chExt cx="240750" cy="1483685"/>
          </a:xfrm>
        </p:grpSpPr>
        <p:sp>
          <p:nvSpPr>
            <p:cNvPr id="271" name="Google Shape;271;p33"/>
            <p:cNvSpPr/>
            <p:nvPr/>
          </p:nvSpPr>
          <p:spPr>
            <a:xfrm>
              <a:off x="5014375" y="5254315"/>
              <a:ext cx="240750" cy="1440100"/>
            </a:xfrm>
            <a:custGeom>
              <a:rect b="b" l="l" r="r" t="t"/>
              <a:pathLst>
                <a:path extrusionOk="0" h="57604" w="9630">
                  <a:moveTo>
                    <a:pt x="9599" y="57604"/>
                  </a:moveTo>
                  <a:cubicBezTo>
                    <a:pt x="9414" y="48066"/>
                    <a:pt x="10091" y="4500"/>
                    <a:pt x="8491" y="377"/>
                  </a:cubicBezTo>
                  <a:cubicBezTo>
                    <a:pt x="6891" y="-3746"/>
                    <a:pt x="1415" y="27452"/>
                    <a:pt x="0" y="32867"/>
                  </a:cubicBezTo>
                </a:path>
              </a:pathLst>
            </a:custGeom>
            <a:noFill/>
            <a:ln cap="flat" cmpd="sng" w="38100">
              <a:solidFill>
                <a:srgbClr val="88888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cxnSp>
          <p:nvCxnSpPr>
            <p:cNvPr id="272" name="Google Shape;272;p33"/>
            <p:cNvCxnSpPr/>
            <p:nvPr/>
          </p:nvCxnSpPr>
          <p:spPr>
            <a:xfrm>
              <a:off x="5247225" y="6064200"/>
              <a:ext cx="0" cy="673800"/>
            </a:xfrm>
            <a:prstGeom prst="straightConnector1">
              <a:avLst/>
            </a:prstGeom>
            <a:noFill/>
            <a:ln cap="flat" cmpd="sng" w="38100">
              <a:solidFill>
                <a:srgbClr val="FF99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73" name="Google Shape;273;p33"/>
          <p:cNvSpPr/>
          <p:nvPr/>
        </p:nvSpPr>
        <p:spPr>
          <a:xfrm rot="5400000">
            <a:off x="3649956" y="2952129"/>
            <a:ext cx="3672082" cy="1265325"/>
          </a:xfrm>
          <a:custGeom>
            <a:rect b="b" l="l" r="r" t="t"/>
            <a:pathLst>
              <a:path extrusionOk="0" h="50613" w="208286">
                <a:moveTo>
                  <a:pt x="65705" y="34437"/>
                </a:moveTo>
                <a:cubicBezTo>
                  <a:pt x="84276" y="33937"/>
                  <a:pt x="155396" y="30357"/>
                  <a:pt x="177132" y="31439"/>
                </a:cubicBezTo>
                <a:cubicBezTo>
                  <a:pt x="198868" y="32522"/>
                  <a:pt x="223601" y="37768"/>
                  <a:pt x="196119" y="40932"/>
                </a:cubicBezTo>
                <a:cubicBezTo>
                  <a:pt x="168637" y="44097"/>
                  <a:pt x="40305" y="51176"/>
                  <a:pt x="12240" y="50426"/>
                </a:cubicBezTo>
                <a:cubicBezTo>
                  <a:pt x="-15825" y="49677"/>
                  <a:pt x="10908" y="44680"/>
                  <a:pt x="27730" y="36435"/>
                </a:cubicBezTo>
                <a:cubicBezTo>
                  <a:pt x="44552" y="28191"/>
                  <a:pt x="97851" y="4790"/>
                  <a:pt x="113174" y="959"/>
                </a:cubicBezTo>
                <a:cubicBezTo>
                  <a:pt x="128497" y="-2872"/>
                  <a:pt x="130330" y="6288"/>
                  <a:pt x="119670" y="13450"/>
                </a:cubicBezTo>
                <a:cubicBezTo>
                  <a:pt x="109010" y="20612"/>
                  <a:pt x="60958" y="38850"/>
                  <a:pt x="49216" y="43930"/>
                </a:cubicBezTo>
              </a:path>
            </a:pathLst>
          </a:cu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Technique</a:t>
            </a:r>
            <a:endParaRPr/>
          </a:p>
        </p:txBody>
      </p:sp>
      <p:sp>
        <p:nvSpPr>
          <p:cNvPr id="279" name="Google Shape;279;p34"/>
          <p:cNvSpPr txBox="1"/>
          <p:nvPr/>
        </p:nvSpPr>
        <p:spPr>
          <a:xfrm>
            <a:off x="609600" y="3602388"/>
            <a:ext cx="2635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2. Pinch the wire with your fingers of hand not holding paper clip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80" name="Google Shape;280;p34"/>
          <p:cNvCxnSpPr/>
          <p:nvPr/>
        </p:nvCxnSpPr>
        <p:spPr>
          <a:xfrm flipH="1" rot="10800000">
            <a:off x="3673625" y="5864075"/>
            <a:ext cx="1117200" cy="6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281" name="Google Shape;281;p34"/>
          <p:cNvCxnSpPr/>
          <p:nvPr/>
        </p:nvCxnSpPr>
        <p:spPr>
          <a:xfrm rot="10800000">
            <a:off x="5478675" y="5861900"/>
            <a:ext cx="1130100" cy="17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med" w="med" type="none"/>
            <a:tailEnd len="med" w="med" type="triangle"/>
          </a:ln>
        </p:spPr>
      </p:cxnSp>
      <p:grpSp>
        <p:nvGrpSpPr>
          <p:cNvPr id="282" name="Google Shape;282;p34"/>
          <p:cNvGrpSpPr/>
          <p:nvPr/>
        </p:nvGrpSpPr>
        <p:grpSpPr>
          <a:xfrm>
            <a:off x="5014375" y="5254315"/>
            <a:ext cx="240750" cy="1483685"/>
            <a:chOff x="5014375" y="5254315"/>
            <a:chExt cx="240750" cy="1483685"/>
          </a:xfrm>
        </p:grpSpPr>
        <p:sp>
          <p:nvSpPr>
            <p:cNvPr id="283" name="Google Shape;283;p34"/>
            <p:cNvSpPr/>
            <p:nvPr/>
          </p:nvSpPr>
          <p:spPr>
            <a:xfrm>
              <a:off x="5014375" y="5254315"/>
              <a:ext cx="240750" cy="1440100"/>
            </a:xfrm>
            <a:custGeom>
              <a:rect b="b" l="l" r="r" t="t"/>
              <a:pathLst>
                <a:path extrusionOk="0" h="57604" w="9630">
                  <a:moveTo>
                    <a:pt x="9599" y="57604"/>
                  </a:moveTo>
                  <a:cubicBezTo>
                    <a:pt x="9414" y="48066"/>
                    <a:pt x="10091" y="4500"/>
                    <a:pt x="8491" y="377"/>
                  </a:cubicBezTo>
                  <a:cubicBezTo>
                    <a:pt x="6891" y="-3746"/>
                    <a:pt x="1415" y="27452"/>
                    <a:pt x="0" y="32867"/>
                  </a:cubicBezTo>
                </a:path>
              </a:pathLst>
            </a:custGeom>
            <a:noFill/>
            <a:ln cap="flat" cmpd="sng" w="38100">
              <a:solidFill>
                <a:srgbClr val="88888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cxnSp>
          <p:nvCxnSpPr>
            <p:cNvPr id="284" name="Google Shape;284;p34"/>
            <p:cNvCxnSpPr/>
            <p:nvPr/>
          </p:nvCxnSpPr>
          <p:spPr>
            <a:xfrm>
              <a:off x="5247225" y="6064200"/>
              <a:ext cx="0" cy="673800"/>
            </a:xfrm>
            <a:prstGeom prst="straightConnector1">
              <a:avLst/>
            </a:prstGeom>
            <a:noFill/>
            <a:ln cap="flat" cmpd="sng" w="38100">
              <a:solidFill>
                <a:srgbClr val="FF99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85" name="Google Shape;285;p34"/>
          <p:cNvSpPr/>
          <p:nvPr/>
        </p:nvSpPr>
        <p:spPr>
          <a:xfrm rot="5400000">
            <a:off x="3649956" y="2952129"/>
            <a:ext cx="3672082" cy="1265325"/>
          </a:xfrm>
          <a:custGeom>
            <a:rect b="b" l="l" r="r" t="t"/>
            <a:pathLst>
              <a:path extrusionOk="0" h="50613" w="208286">
                <a:moveTo>
                  <a:pt x="65705" y="34437"/>
                </a:moveTo>
                <a:cubicBezTo>
                  <a:pt x="84276" y="33937"/>
                  <a:pt x="155396" y="30357"/>
                  <a:pt x="177132" y="31439"/>
                </a:cubicBezTo>
                <a:cubicBezTo>
                  <a:pt x="198868" y="32522"/>
                  <a:pt x="223601" y="37768"/>
                  <a:pt x="196119" y="40932"/>
                </a:cubicBezTo>
                <a:cubicBezTo>
                  <a:pt x="168637" y="44097"/>
                  <a:pt x="40305" y="51176"/>
                  <a:pt x="12240" y="50426"/>
                </a:cubicBezTo>
                <a:cubicBezTo>
                  <a:pt x="-15825" y="49677"/>
                  <a:pt x="10908" y="44680"/>
                  <a:pt x="27730" y="36435"/>
                </a:cubicBezTo>
                <a:cubicBezTo>
                  <a:pt x="44552" y="28191"/>
                  <a:pt x="97851" y="4790"/>
                  <a:pt x="113174" y="959"/>
                </a:cubicBezTo>
                <a:cubicBezTo>
                  <a:pt x="128497" y="-2872"/>
                  <a:pt x="130330" y="6288"/>
                  <a:pt x="119670" y="13450"/>
                </a:cubicBezTo>
                <a:cubicBezTo>
                  <a:pt x="109010" y="20612"/>
                  <a:pt x="60958" y="38850"/>
                  <a:pt x="49216" y="43930"/>
                </a:cubicBezTo>
              </a:path>
            </a:pathLst>
          </a:cu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5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Technique</a:t>
            </a:r>
            <a:endParaRPr/>
          </a:p>
        </p:txBody>
      </p:sp>
      <p:sp>
        <p:nvSpPr>
          <p:cNvPr id="291" name="Google Shape;291;p35"/>
          <p:cNvSpPr/>
          <p:nvPr/>
        </p:nvSpPr>
        <p:spPr>
          <a:xfrm rot="5400000">
            <a:off x="3649956" y="2952129"/>
            <a:ext cx="3672082" cy="1265325"/>
          </a:xfrm>
          <a:custGeom>
            <a:rect b="b" l="l" r="r" t="t"/>
            <a:pathLst>
              <a:path extrusionOk="0" h="50613" w="208286">
                <a:moveTo>
                  <a:pt x="65705" y="34437"/>
                </a:moveTo>
                <a:cubicBezTo>
                  <a:pt x="84276" y="33937"/>
                  <a:pt x="155396" y="30357"/>
                  <a:pt x="177132" y="31439"/>
                </a:cubicBezTo>
                <a:cubicBezTo>
                  <a:pt x="198868" y="32522"/>
                  <a:pt x="223601" y="37768"/>
                  <a:pt x="196119" y="40932"/>
                </a:cubicBezTo>
                <a:cubicBezTo>
                  <a:pt x="168637" y="44097"/>
                  <a:pt x="40305" y="51176"/>
                  <a:pt x="12240" y="50426"/>
                </a:cubicBezTo>
                <a:cubicBezTo>
                  <a:pt x="-15825" y="49677"/>
                  <a:pt x="10908" y="44680"/>
                  <a:pt x="27730" y="36435"/>
                </a:cubicBezTo>
                <a:cubicBezTo>
                  <a:pt x="44552" y="28191"/>
                  <a:pt x="97851" y="4790"/>
                  <a:pt x="113174" y="959"/>
                </a:cubicBezTo>
                <a:cubicBezTo>
                  <a:pt x="128497" y="-2872"/>
                  <a:pt x="130330" y="6288"/>
                  <a:pt x="119670" y="13450"/>
                </a:cubicBezTo>
                <a:cubicBezTo>
                  <a:pt x="109010" y="20612"/>
                  <a:pt x="60958" y="38850"/>
                  <a:pt x="49216" y="43930"/>
                </a:cubicBezTo>
              </a:path>
            </a:pathLst>
          </a:cu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2" name="Google Shape;292;p35"/>
          <p:cNvSpPr txBox="1"/>
          <p:nvPr/>
        </p:nvSpPr>
        <p:spPr>
          <a:xfrm>
            <a:off x="323475" y="3325488"/>
            <a:ext cx="2635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3. Twist the paper clip several times to make a good connection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93" name="Google Shape;293;p35"/>
          <p:cNvCxnSpPr/>
          <p:nvPr/>
        </p:nvCxnSpPr>
        <p:spPr>
          <a:xfrm flipH="1" rot="10800000">
            <a:off x="3673625" y="5864075"/>
            <a:ext cx="1117200" cy="6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294" name="Google Shape;294;p35"/>
          <p:cNvCxnSpPr/>
          <p:nvPr/>
        </p:nvCxnSpPr>
        <p:spPr>
          <a:xfrm rot="10800000">
            <a:off x="5478675" y="5861900"/>
            <a:ext cx="1130100" cy="17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295" name="Google Shape;295;p35"/>
          <p:cNvSpPr/>
          <p:nvPr/>
        </p:nvSpPr>
        <p:spPr>
          <a:xfrm>
            <a:off x="4126288" y="1606025"/>
            <a:ext cx="1043100" cy="3693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6" name="Google Shape;296;p35"/>
          <p:cNvCxnSpPr/>
          <p:nvPr/>
        </p:nvCxnSpPr>
        <p:spPr>
          <a:xfrm flipH="1" rot="10800000">
            <a:off x="2150800" y="1873775"/>
            <a:ext cx="1735200" cy="1338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97" name="Google Shape;297;p35"/>
          <p:cNvGrpSpPr/>
          <p:nvPr/>
        </p:nvGrpSpPr>
        <p:grpSpPr>
          <a:xfrm>
            <a:off x="5014375" y="5254315"/>
            <a:ext cx="240750" cy="1483685"/>
            <a:chOff x="5014375" y="5254315"/>
            <a:chExt cx="240750" cy="1483685"/>
          </a:xfrm>
        </p:grpSpPr>
        <p:sp>
          <p:nvSpPr>
            <p:cNvPr id="298" name="Google Shape;298;p35"/>
            <p:cNvSpPr/>
            <p:nvPr/>
          </p:nvSpPr>
          <p:spPr>
            <a:xfrm>
              <a:off x="5014375" y="5254315"/>
              <a:ext cx="240750" cy="1440100"/>
            </a:xfrm>
            <a:custGeom>
              <a:rect b="b" l="l" r="r" t="t"/>
              <a:pathLst>
                <a:path extrusionOk="0" h="57604" w="9630">
                  <a:moveTo>
                    <a:pt x="9599" y="57604"/>
                  </a:moveTo>
                  <a:cubicBezTo>
                    <a:pt x="9414" y="48066"/>
                    <a:pt x="10091" y="4500"/>
                    <a:pt x="8491" y="377"/>
                  </a:cubicBezTo>
                  <a:cubicBezTo>
                    <a:pt x="6891" y="-3746"/>
                    <a:pt x="1415" y="27452"/>
                    <a:pt x="0" y="32867"/>
                  </a:cubicBezTo>
                </a:path>
              </a:pathLst>
            </a:custGeom>
            <a:noFill/>
            <a:ln cap="flat" cmpd="sng" w="38100">
              <a:solidFill>
                <a:srgbClr val="88888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cxnSp>
          <p:nvCxnSpPr>
            <p:cNvPr id="299" name="Google Shape;299;p35"/>
            <p:cNvCxnSpPr/>
            <p:nvPr/>
          </p:nvCxnSpPr>
          <p:spPr>
            <a:xfrm>
              <a:off x="5247225" y="6064200"/>
              <a:ext cx="0" cy="673800"/>
            </a:xfrm>
            <a:prstGeom prst="straightConnector1">
              <a:avLst/>
            </a:prstGeom>
            <a:noFill/>
            <a:ln cap="flat" cmpd="sng" w="38100">
              <a:solidFill>
                <a:srgbClr val="FF99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00" name="Google Shape;300;p35"/>
          <p:cNvSpPr txBox="1"/>
          <p:nvPr/>
        </p:nvSpPr>
        <p:spPr>
          <a:xfrm>
            <a:off x="6410850" y="3408538"/>
            <a:ext cx="263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r>
              <a:rPr lang="en-US" sz="20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Now test it!</a:t>
            </a:r>
            <a:endParaRPr sz="20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/>
          <p:nvPr>
            <p:ph type="ctrTitle"/>
          </p:nvPr>
        </p:nvSpPr>
        <p:spPr>
          <a:xfrm>
            <a:off x="773175" y="12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 to Circuits</a:t>
            </a:r>
            <a:endParaRPr/>
          </a:p>
        </p:txBody>
      </p:sp>
      <p:sp>
        <p:nvSpPr>
          <p:cNvPr id="71" name="Google Shape;71;p18"/>
          <p:cNvSpPr txBox="1"/>
          <p:nvPr>
            <p:ph type="ctrTitle"/>
          </p:nvPr>
        </p:nvSpPr>
        <p:spPr>
          <a:xfrm>
            <a:off x="146050" y="3321050"/>
            <a:ext cx="3798900" cy="102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Magic Wand</a:t>
            </a:r>
            <a:endParaRPr/>
          </a:p>
        </p:txBody>
      </p:sp>
      <p:pic>
        <p:nvPicPr>
          <p:cNvPr id="72" name="Google Shape;7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8325" y="2040229"/>
            <a:ext cx="3043346" cy="4057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ngle diode circtui.jpg" id="305" name="Google Shape;30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7927" y="2275871"/>
            <a:ext cx="5048364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6"/>
          <p:cNvSpPr/>
          <p:nvPr/>
        </p:nvSpPr>
        <p:spPr>
          <a:xfrm>
            <a:off x="3886405" y="5778715"/>
            <a:ext cx="1215300" cy="2298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7" name="Google Shape;307;p36"/>
          <p:cNvSpPr/>
          <p:nvPr/>
        </p:nvSpPr>
        <p:spPr>
          <a:xfrm>
            <a:off x="3886405" y="5811562"/>
            <a:ext cx="150300" cy="150300"/>
          </a:xfrm>
          <a:prstGeom prst="ellipse">
            <a:avLst/>
          </a:prstGeom>
          <a:solidFill>
            <a:srgbClr val="00000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8" name="Google Shape;308;p36"/>
          <p:cNvSpPr/>
          <p:nvPr/>
        </p:nvSpPr>
        <p:spPr>
          <a:xfrm>
            <a:off x="4975332" y="5813098"/>
            <a:ext cx="150300" cy="150300"/>
          </a:xfrm>
          <a:prstGeom prst="ellipse">
            <a:avLst/>
          </a:prstGeom>
          <a:solidFill>
            <a:srgbClr val="00000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09" name="Google Shape;309;p36"/>
          <p:cNvCxnSpPr/>
          <p:nvPr/>
        </p:nvCxnSpPr>
        <p:spPr>
          <a:xfrm>
            <a:off x="4014787" y="5896148"/>
            <a:ext cx="982500" cy="1500"/>
          </a:xfrm>
          <a:prstGeom prst="straightConnector1">
            <a:avLst/>
          </a:prstGeom>
          <a:solidFill>
            <a:srgbClr val="618FFD"/>
          </a:solidFill>
          <a:ln cap="flat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0" name="Google Shape;310;p36"/>
          <p:cNvCxnSpPr/>
          <p:nvPr/>
        </p:nvCxnSpPr>
        <p:spPr>
          <a:xfrm flipH="1" rot="10800000">
            <a:off x="6948191" y="2772321"/>
            <a:ext cx="583500" cy="480600"/>
          </a:xfrm>
          <a:prstGeom prst="curvedConnector3">
            <a:avLst>
              <a:gd fmla="val 50000" name="adj1"/>
            </a:avLst>
          </a:prstGeom>
          <a:solidFill>
            <a:srgbClr val="618FFD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11" name="Google Shape;311;p36"/>
          <p:cNvCxnSpPr/>
          <p:nvPr/>
        </p:nvCxnSpPr>
        <p:spPr>
          <a:xfrm flipH="1" rot="10800000">
            <a:off x="7100591" y="2924721"/>
            <a:ext cx="583500" cy="480600"/>
          </a:xfrm>
          <a:prstGeom prst="curvedConnector3">
            <a:avLst>
              <a:gd fmla="val 50000" name="adj1"/>
            </a:avLst>
          </a:prstGeom>
          <a:solidFill>
            <a:srgbClr val="618FFD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12" name="Google Shape;312;p36"/>
          <p:cNvCxnSpPr/>
          <p:nvPr/>
        </p:nvCxnSpPr>
        <p:spPr>
          <a:xfrm flipH="1" rot="10800000">
            <a:off x="7252991" y="3077121"/>
            <a:ext cx="583500" cy="480600"/>
          </a:xfrm>
          <a:prstGeom prst="curvedConnector3">
            <a:avLst>
              <a:gd fmla="val 50000" name="adj1"/>
            </a:avLst>
          </a:prstGeom>
          <a:solidFill>
            <a:srgbClr val="618FFD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313" name="Google Shape;313;p36"/>
          <p:cNvGrpSpPr/>
          <p:nvPr/>
        </p:nvGrpSpPr>
        <p:grpSpPr>
          <a:xfrm>
            <a:off x="4025866" y="5340771"/>
            <a:ext cx="949539" cy="688927"/>
            <a:chOff x="4025866" y="4959771"/>
            <a:chExt cx="949539" cy="688927"/>
          </a:xfrm>
        </p:grpSpPr>
        <p:sp>
          <p:nvSpPr>
            <p:cNvPr id="314" name="Google Shape;314;p36"/>
            <p:cNvSpPr/>
            <p:nvPr/>
          </p:nvSpPr>
          <p:spPr>
            <a:xfrm>
              <a:off x="4038805" y="5432098"/>
              <a:ext cx="936600" cy="216600"/>
            </a:xfrm>
            <a:prstGeom prst="rect">
              <a:avLst/>
            </a:prstGeom>
            <a:solidFill>
              <a:srgbClr val="FFFFFF"/>
            </a:solidFill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Helvetica Neue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315" name="Google Shape;315;p36"/>
            <p:cNvCxnSpPr/>
            <p:nvPr/>
          </p:nvCxnSpPr>
          <p:spPr>
            <a:xfrm flipH="1" rot="10800000">
              <a:off x="4025866" y="4959771"/>
              <a:ext cx="801900" cy="502200"/>
            </a:xfrm>
            <a:prstGeom prst="straightConnector1">
              <a:avLst/>
            </a:prstGeom>
            <a:solidFill>
              <a:srgbClr val="618FFD"/>
            </a:solidFill>
            <a:ln cap="flat" cmpd="sng" w="508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16" name="Google Shape;316;p36"/>
          <p:cNvGrpSpPr/>
          <p:nvPr/>
        </p:nvGrpSpPr>
        <p:grpSpPr>
          <a:xfrm>
            <a:off x="5972005" y="4457199"/>
            <a:ext cx="852600" cy="988500"/>
            <a:chOff x="6141308" y="4695568"/>
            <a:chExt cx="852600" cy="988500"/>
          </a:xfrm>
        </p:grpSpPr>
        <p:sp>
          <p:nvSpPr>
            <p:cNvPr id="317" name="Google Shape;317;p36"/>
            <p:cNvSpPr/>
            <p:nvPr/>
          </p:nvSpPr>
          <p:spPr>
            <a:xfrm>
              <a:off x="6141308" y="4695568"/>
              <a:ext cx="852600" cy="988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Helvetica Neue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318" name="Google Shape;318;p36"/>
            <p:cNvCxnSpPr/>
            <p:nvPr/>
          </p:nvCxnSpPr>
          <p:spPr>
            <a:xfrm>
              <a:off x="6573795" y="4695568"/>
              <a:ext cx="0" cy="988500"/>
            </a:xfrm>
            <a:prstGeom prst="straightConnector1">
              <a:avLst/>
            </a:prstGeom>
            <a:solidFill>
              <a:srgbClr val="618FFD"/>
            </a:solidFill>
            <a:ln cap="flat" cmpd="sng" w="444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19" name="Google Shape;319;p36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Let’s attach this wire.</a:t>
            </a:r>
            <a:endParaRPr/>
          </a:p>
        </p:txBody>
      </p:sp>
      <p:sp>
        <p:nvSpPr>
          <p:cNvPr id="320" name="Google Shape;320;p36"/>
          <p:cNvSpPr txBox="1"/>
          <p:nvPr/>
        </p:nvSpPr>
        <p:spPr>
          <a:xfrm>
            <a:off x="3105125" y="2856813"/>
            <a:ext cx="124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Battery</a:t>
            </a:r>
            <a:endParaRPr b="1" sz="22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1" name="Google Shape;321;p36"/>
          <p:cNvSpPr txBox="1"/>
          <p:nvPr/>
        </p:nvSpPr>
        <p:spPr>
          <a:xfrm>
            <a:off x="4077738" y="4686750"/>
            <a:ext cx="124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Switch</a:t>
            </a:r>
            <a:endParaRPr b="1" sz="22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2" name="Google Shape;322;p36"/>
          <p:cNvSpPr txBox="1"/>
          <p:nvPr/>
        </p:nvSpPr>
        <p:spPr>
          <a:xfrm>
            <a:off x="5063625" y="3261425"/>
            <a:ext cx="74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LED</a:t>
            </a:r>
            <a:endParaRPr b="1" sz="22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3" name="Google Shape;323;p36"/>
          <p:cNvSpPr/>
          <p:nvPr/>
        </p:nvSpPr>
        <p:spPr>
          <a:xfrm>
            <a:off x="1598175" y="3590850"/>
            <a:ext cx="536100" cy="523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cxnSp>
        <p:nvCxnSpPr>
          <p:cNvPr id="324" name="Google Shape;324;p36"/>
          <p:cNvCxnSpPr/>
          <p:nvPr/>
        </p:nvCxnSpPr>
        <p:spPr>
          <a:xfrm>
            <a:off x="2754000" y="2355175"/>
            <a:ext cx="10200" cy="1314900"/>
          </a:xfrm>
          <a:prstGeom prst="straightConnector1">
            <a:avLst/>
          </a:prstGeom>
          <a:noFill/>
          <a:ln cap="flat" cmpd="sng" w="76200">
            <a:solidFill>
              <a:srgbClr val="037C0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5" name="Google Shape;325;p36"/>
          <p:cNvCxnSpPr/>
          <p:nvPr/>
        </p:nvCxnSpPr>
        <p:spPr>
          <a:xfrm>
            <a:off x="6392700" y="2255650"/>
            <a:ext cx="9900" cy="1001400"/>
          </a:xfrm>
          <a:prstGeom prst="straightConnector1">
            <a:avLst/>
          </a:prstGeom>
          <a:noFill/>
          <a:ln cap="flat" cmpd="sng" w="76200">
            <a:solidFill>
              <a:srgbClr val="037C0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6" name="Google Shape;326;p36"/>
          <p:cNvCxnSpPr/>
          <p:nvPr/>
        </p:nvCxnSpPr>
        <p:spPr>
          <a:xfrm flipH="1">
            <a:off x="2704300" y="2296125"/>
            <a:ext cx="3678300" cy="13500"/>
          </a:xfrm>
          <a:prstGeom prst="straightConnector1">
            <a:avLst/>
          </a:prstGeom>
          <a:noFill/>
          <a:ln cap="flat" cmpd="sng" w="76200">
            <a:solidFill>
              <a:srgbClr val="037C0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7" name="Google Shape;327;p36"/>
          <p:cNvCxnSpPr/>
          <p:nvPr/>
        </p:nvCxnSpPr>
        <p:spPr>
          <a:xfrm>
            <a:off x="6393350" y="3941450"/>
            <a:ext cx="19500" cy="19860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8" name="Google Shape;328;p36"/>
          <p:cNvCxnSpPr/>
          <p:nvPr/>
        </p:nvCxnSpPr>
        <p:spPr>
          <a:xfrm flipH="1">
            <a:off x="2700700" y="4114050"/>
            <a:ext cx="3600" cy="1833600"/>
          </a:xfrm>
          <a:prstGeom prst="straightConnector1">
            <a:avLst/>
          </a:prstGeom>
          <a:noFill/>
          <a:ln cap="flat" cmpd="sng" w="76200">
            <a:solidFill>
              <a:srgbClr val="037C0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9" name="Google Shape;329;p36"/>
          <p:cNvCxnSpPr/>
          <p:nvPr/>
        </p:nvCxnSpPr>
        <p:spPr>
          <a:xfrm>
            <a:off x="2710825" y="5897075"/>
            <a:ext cx="1107600" cy="3000"/>
          </a:xfrm>
          <a:prstGeom prst="straightConnector1">
            <a:avLst/>
          </a:prstGeom>
          <a:noFill/>
          <a:ln cap="flat" cmpd="sng" w="76200">
            <a:solidFill>
              <a:srgbClr val="037C0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7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Attach second wire to other LED lead</a:t>
            </a:r>
            <a:endParaRPr/>
          </a:p>
        </p:txBody>
      </p:sp>
      <p:pic>
        <p:nvPicPr>
          <p:cNvPr id="335" name="Google Shape;335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1600200"/>
            <a:ext cx="5322000" cy="399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7"/>
          <p:cNvSpPr txBox="1"/>
          <p:nvPr/>
        </p:nvSpPr>
        <p:spPr>
          <a:xfrm>
            <a:off x="5174825" y="3017475"/>
            <a:ext cx="2124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Need a good connection!</a:t>
            </a:r>
            <a:endParaRPr b="1" sz="1600">
              <a:solidFill>
                <a:srgbClr val="FFFF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8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Put LED through hole in star and tape down battery.</a:t>
            </a:r>
            <a:endParaRPr/>
          </a:p>
        </p:txBody>
      </p:sp>
      <p:pic>
        <p:nvPicPr>
          <p:cNvPr id="342" name="Google Shape;34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5217" y="1656001"/>
            <a:ext cx="6061167" cy="454587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8"/>
          <p:cNvSpPr txBox="1"/>
          <p:nvPr/>
        </p:nvSpPr>
        <p:spPr>
          <a:xfrm>
            <a:off x="4876800" y="4819975"/>
            <a:ext cx="2690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Then bend down the other LED lead</a:t>
            </a:r>
            <a:r>
              <a:rPr b="1" lang="en-US" sz="24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!</a:t>
            </a:r>
            <a:endParaRPr b="1" sz="24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9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Tape star to popsicle stick.</a:t>
            </a:r>
            <a:endParaRPr/>
          </a:p>
        </p:txBody>
      </p:sp>
      <p:pic>
        <p:nvPicPr>
          <p:cNvPr id="349" name="Google Shape;34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4600" y="1600200"/>
            <a:ext cx="4576049" cy="467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0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Put tape inside alligator’s mouth</a:t>
            </a:r>
            <a:endParaRPr/>
          </a:p>
        </p:txBody>
      </p:sp>
      <p:pic>
        <p:nvPicPr>
          <p:cNvPr id="355" name="Google Shape;355;p4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0" y="1830860"/>
            <a:ext cx="54864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1"/>
          <p:cNvSpPr/>
          <p:nvPr/>
        </p:nvSpPr>
        <p:spPr>
          <a:xfrm rot="-226963">
            <a:off x="2384578" y="3450320"/>
            <a:ext cx="3719704" cy="1030633"/>
          </a:xfrm>
          <a:prstGeom prst="rect">
            <a:avLst/>
          </a:prstGeom>
          <a:solidFill>
            <a:srgbClr val="EBF3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chemeClr val="lt1">
                <a:alpha val="57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41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Making the Switch</a:t>
            </a:r>
            <a:endParaRPr/>
          </a:p>
        </p:txBody>
      </p:sp>
      <p:sp>
        <p:nvSpPr>
          <p:cNvPr id="362" name="Google Shape;362;p41"/>
          <p:cNvSpPr/>
          <p:nvPr/>
        </p:nvSpPr>
        <p:spPr>
          <a:xfrm>
            <a:off x="397292" y="2974069"/>
            <a:ext cx="5207150" cy="1265325"/>
          </a:xfrm>
          <a:custGeom>
            <a:rect b="b" l="l" r="r" t="t"/>
            <a:pathLst>
              <a:path extrusionOk="0" h="50613" w="208286">
                <a:moveTo>
                  <a:pt x="65705" y="34437"/>
                </a:moveTo>
                <a:cubicBezTo>
                  <a:pt x="84276" y="33937"/>
                  <a:pt x="155396" y="30357"/>
                  <a:pt x="177132" y="31439"/>
                </a:cubicBezTo>
                <a:cubicBezTo>
                  <a:pt x="198868" y="32522"/>
                  <a:pt x="223601" y="37768"/>
                  <a:pt x="196119" y="40932"/>
                </a:cubicBezTo>
                <a:cubicBezTo>
                  <a:pt x="168637" y="44097"/>
                  <a:pt x="40305" y="51176"/>
                  <a:pt x="12240" y="50426"/>
                </a:cubicBezTo>
                <a:cubicBezTo>
                  <a:pt x="-15825" y="49677"/>
                  <a:pt x="10908" y="44680"/>
                  <a:pt x="27730" y="36435"/>
                </a:cubicBezTo>
                <a:cubicBezTo>
                  <a:pt x="44552" y="28191"/>
                  <a:pt x="97851" y="4790"/>
                  <a:pt x="113174" y="959"/>
                </a:cubicBezTo>
                <a:cubicBezTo>
                  <a:pt x="128497" y="-2872"/>
                  <a:pt x="130330" y="6288"/>
                  <a:pt x="119670" y="13450"/>
                </a:cubicBezTo>
                <a:cubicBezTo>
                  <a:pt x="109010" y="20612"/>
                  <a:pt x="60958" y="38850"/>
                  <a:pt x="49216" y="43930"/>
                </a:cubicBezTo>
              </a:path>
            </a:pathLst>
          </a:cu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3" name="Google Shape;363;p41"/>
          <p:cNvSpPr txBox="1"/>
          <p:nvPr/>
        </p:nvSpPr>
        <p:spPr>
          <a:xfrm>
            <a:off x="6608175" y="2900238"/>
            <a:ext cx="2635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1. Tape over the bottom of the paper clip between “jaws”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64" name="Google Shape;364;p41"/>
          <p:cNvCxnSpPr/>
          <p:nvPr/>
        </p:nvCxnSpPr>
        <p:spPr>
          <a:xfrm flipH="1">
            <a:off x="4873175" y="3294100"/>
            <a:ext cx="1648800" cy="349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5" name="Google Shape;365;p41"/>
          <p:cNvSpPr/>
          <p:nvPr/>
        </p:nvSpPr>
        <p:spPr>
          <a:xfrm rot="10301790">
            <a:off x="5418067" y="3588465"/>
            <a:ext cx="696665" cy="1268167"/>
          </a:xfrm>
          <a:custGeom>
            <a:rect b="b" l="l" r="r" t="t"/>
            <a:pathLst>
              <a:path extrusionOk="0" h="27387" w="18992">
                <a:moveTo>
                  <a:pt x="0" y="0"/>
                </a:moveTo>
                <a:cubicBezTo>
                  <a:pt x="2120" y="4469"/>
                  <a:pt x="10256" y="23777"/>
                  <a:pt x="12719" y="26813"/>
                </a:cubicBezTo>
                <a:cubicBezTo>
                  <a:pt x="15183" y="29850"/>
                  <a:pt x="15182" y="19709"/>
                  <a:pt x="14781" y="18219"/>
                </a:cubicBezTo>
                <a:cubicBezTo>
                  <a:pt x="14380" y="16729"/>
                  <a:pt x="10484" y="17073"/>
                  <a:pt x="10312" y="17875"/>
                </a:cubicBezTo>
                <a:cubicBezTo>
                  <a:pt x="10140" y="18677"/>
                  <a:pt x="12604" y="23147"/>
                  <a:pt x="13750" y="23032"/>
                </a:cubicBezTo>
                <a:cubicBezTo>
                  <a:pt x="14896" y="22918"/>
                  <a:pt x="17303" y="17761"/>
                  <a:pt x="17188" y="17188"/>
                </a:cubicBezTo>
                <a:cubicBezTo>
                  <a:pt x="17073" y="16615"/>
                  <a:pt x="12948" y="18391"/>
                  <a:pt x="13062" y="19594"/>
                </a:cubicBezTo>
                <a:cubicBezTo>
                  <a:pt x="13177" y="20797"/>
                  <a:pt x="16901" y="24808"/>
                  <a:pt x="17875" y="24407"/>
                </a:cubicBezTo>
                <a:cubicBezTo>
                  <a:pt x="18849" y="24006"/>
                  <a:pt x="19078" y="17704"/>
                  <a:pt x="18906" y="17188"/>
                </a:cubicBezTo>
                <a:cubicBezTo>
                  <a:pt x="18734" y="16672"/>
                  <a:pt x="17188" y="20626"/>
                  <a:pt x="16844" y="21313"/>
                </a:cubicBezTo>
              </a:path>
            </a:pathLst>
          </a:custGeom>
          <a:noFill/>
          <a:ln cap="flat" cmpd="sng" w="19050">
            <a:solidFill>
              <a:srgbClr val="E69138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2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Tape paper clip to handle</a:t>
            </a:r>
            <a:endParaRPr/>
          </a:p>
        </p:txBody>
      </p:sp>
      <p:pic>
        <p:nvPicPr>
          <p:cNvPr id="371" name="Google Shape;37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5650" y="1652650"/>
            <a:ext cx="4924051" cy="458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ngle diode circtui.jpg" id="376" name="Google Shape;37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7927" y="2275871"/>
            <a:ext cx="5048364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3"/>
          <p:cNvSpPr/>
          <p:nvPr/>
        </p:nvSpPr>
        <p:spPr>
          <a:xfrm>
            <a:off x="3886405" y="5778715"/>
            <a:ext cx="1215300" cy="2298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8" name="Google Shape;378;p43"/>
          <p:cNvSpPr/>
          <p:nvPr/>
        </p:nvSpPr>
        <p:spPr>
          <a:xfrm>
            <a:off x="3886405" y="5811562"/>
            <a:ext cx="150300" cy="150300"/>
          </a:xfrm>
          <a:prstGeom prst="ellipse">
            <a:avLst/>
          </a:prstGeom>
          <a:solidFill>
            <a:srgbClr val="00000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9" name="Google Shape;379;p43"/>
          <p:cNvSpPr/>
          <p:nvPr/>
        </p:nvSpPr>
        <p:spPr>
          <a:xfrm>
            <a:off x="4975332" y="5813098"/>
            <a:ext cx="150300" cy="150300"/>
          </a:xfrm>
          <a:prstGeom prst="ellipse">
            <a:avLst/>
          </a:prstGeom>
          <a:solidFill>
            <a:srgbClr val="00000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80" name="Google Shape;380;p43"/>
          <p:cNvCxnSpPr/>
          <p:nvPr/>
        </p:nvCxnSpPr>
        <p:spPr>
          <a:xfrm>
            <a:off x="4014787" y="5896148"/>
            <a:ext cx="982500" cy="1500"/>
          </a:xfrm>
          <a:prstGeom prst="straightConnector1">
            <a:avLst/>
          </a:prstGeom>
          <a:solidFill>
            <a:srgbClr val="618FFD"/>
          </a:solidFill>
          <a:ln cap="flat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1" name="Google Shape;381;p43"/>
          <p:cNvCxnSpPr/>
          <p:nvPr/>
        </p:nvCxnSpPr>
        <p:spPr>
          <a:xfrm flipH="1" rot="10800000">
            <a:off x="6948191" y="2772321"/>
            <a:ext cx="583500" cy="480600"/>
          </a:xfrm>
          <a:prstGeom prst="curvedConnector3">
            <a:avLst>
              <a:gd fmla="val 50000" name="adj1"/>
            </a:avLst>
          </a:prstGeom>
          <a:solidFill>
            <a:srgbClr val="618FFD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82" name="Google Shape;382;p43"/>
          <p:cNvCxnSpPr/>
          <p:nvPr/>
        </p:nvCxnSpPr>
        <p:spPr>
          <a:xfrm flipH="1" rot="10800000">
            <a:off x="7100591" y="2924721"/>
            <a:ext cx="583500" cy="480600"/>
          </a:xfrm>
          <a:prstGeom prst="curvedConnector3">
            <a:avLst>
              <a:gd fmla="val 50000" name="adj1"/>
            </a:avLst>
          </a:prstGeom>
          <a:solidFill>
            <a:srgbClr val="618FFD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83" name="Google Shape;383;p43"/>
          <p:cNvCxnSpPr/>
          <p:nvPr/>
        </p:nvCxnSpPr>
        <p:spPr>
          <a:xfrm flipH="1" rot="10800000">
            <a:off x="7252991" y="3077121"/>
            <a:ext cx="583500" cy="480600"/>
          </a:xfrm>
          <a:prstGeom prst="curvedConnector3">
            <a:avLst>
              <a:gd fmla="val 50000" name="adj1"/>
            </a:avLst>
          </a:prstGeom>
          <a:solidFill>
            <a:srgbClr val="618FFD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384" name="Google Shape;384;p43"/>
          <p:cNvGrpSpPr/>
          <p:nvPr/>
        </p:nvGrpSpPr>
        <p:grpSpPr>
          <a:xfrm>
            <a:off x="4025866" y="5340771"/>
            <a:ext cx="949539" cy="688927"/>
            <a:chOff x="4025866" y="4959771"/>
            <a:chExt cx="949539" cy="688927"/>
          </a:xfrm>
        </p:grpSpPr>
        <p:sp>
          <p:nvSpPr>
            <p:cNvPr id="385" name="Google Shape;385;p43"/>
            <p:cNvSpPr/>
            <p:nvPr/>
          </p:nvSpPr>
          <p:spPr>
            <a:xfrm>
              <a:off x="4038805" y="5432098"/>
              <a:ext cx="936600" cy="216600"/>
            </a:xfrm>
            <a:prstGeom prst="rect">
              <a:avLst/>
            </a:prstGeom>
            <a:solidFill>
              <a:srgbClr val="FFFFFF"/>
            </a:solidFill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Helvetica Neue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386" name="Google Shape;386;p43"/>
            <p:cNvCxnSpPr/>
            <p:nvPr/>
          </p:nvCxnSpPr>
          <p:spPr>
            <a:xfrm flipH="1" rot="10800000">
              <a:off x="4025866" y="4959771"/>
              <a:ext cx="801900" cy="502200"/>
            </a:xfrm>
            <a:prstGeom prst="straightConnector1">
              <a:avLst/>
            </a:prstGeom>
            <a:solidFill>
              <a:srgbClr val="618FFD"/>
            </a:solidFill>
            <a:ln cap="flat" cmpd="sng" w="508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87" name="Google Shape;387;p43"/>
          <p:cNvGrpSpPr/>
          <p:nvPr/>
        </p:nvGrpSpPr>
        <p:grpSpPr>
          <a:xfrm>
            <a:off x="5972005" y="4457199"/>
            <a:ext cx="852600" cy="988500"/>
            <a:chOff x="6141308" y="4695568"/>
            <a:chExt cx="852600" cy="988500"/>
          </a:xfrm>
        </p:grpSpPr>
        <p:sp>
          <p:nvSpPr>
            <p:cNvPr id="388" name="Google Shape;388;p43"/>
            <p:cNvSpPr/>
            <p:nvPr/>
          </p:nvSpPr>
          <p:spPr>
            <a:xfrm>
              <a:off x="6141308" y="4695568"/>
              <a:ext cx="852600" cy="988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Helvetica Neue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389" name="Google Shape;389;p43"/>
            <p:cNvCxnSpPr/>
            <p:nvPr/>
          </p:nvCxnSpPr>
          <p:spPr>
            <a:xfrm>
              <a:off x="6573795" y="4695568"/>
              <a:ext cx="0" cy="988500"/>
            </a:xfrm>
            <a:prstGeom prst="straightConnector1">
              <a:avLst/>
            </a:prstGeom>
            <a:solidFill>
              <a:srgbClr val="618FFD"/>
            </a:solidFill>
            <a:ln cap="flat" cmpd="sng" w="444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90" name="Google Shape;390;p43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Let’s attach this wire.</a:t>
            </a:r>
            <a:endParaRPr/>
          </a:p>
        </p:txBody>
      </p:sp>
      <p:sp>
        <p:nvSpPr>
          <p:cNvPr id="391" name="Google Shape;391;p43"/>
          <p:cNvSpPr txBox="1"/>
          <p:nvPr/>
        </p:nvSpPr>
        <p:spPr>
          <a:xfrm>
            <a:off x="3105125" y="2856813"/>
            <a:ext cx="124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Battery</a:t>
            </a:r>
            <a:endParaRPr b="1" sz="22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2" name="Google Shape;392;p43"/>
          <p:cNvSpPr txBox="1"/>
          <p:nvPr/>
        </p:nvSpPr>
        <p:spPr>
          <a:xfrm>
            <a:off x="4077738" y="4686750"/>
            <a:ext cx="124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Switch</a:t>
            </a:r>
            <a:endParaRPr b="1" sz="22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3" name="Google Shape;393;p43"/>
          <p:cNvSpPr txBox="1"/>
          <p:nvPr/>
        </p:nvSpPr>
        <p:spPr>
          <a:xfrm>
            <a:off x="5063625" y="3261425"/>
            <a:ext cx="74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LED</a:t>
            </a:r>
            <a:endParaRPr b="1" sz="22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4" name="Google Shape;394;p43"/>
          <p:cNvSpPr/>
          <p:nvPr/>
        </p:nvSpPr>
        <p:spPr>
          <a:xfrm>
            <a:off x="1598175" y="3590850"/>
            <a:ext cx="536100" cy="523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cxnSp>
        <p:nvCxnSpPr>
          <p:cNvPr id="395" name="Google Shape;395;p43"/>
          <p:cNvCxnSpPr/>
          <p:nvPr/>
        </p:nvCxnSpPr>
        <p:spPr>
          <a:xfrm>
            <a:off x="2754000" y="2355175"/>
            <a:ext cx="10200" cy="1314900"/>
          </a:xfrm>
          <a:prstGeom prst="straightConnector1">
            <a:avLst/>
          </a:prstGeom>
          <a:noFill/>
          <a:ln cap="flat" cmpd="sng" w="76200">
            <a:solidFill>
              <a:srgbClr val="037C0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6" name="Google Shape;396;p43"/>
          <p:cNvCxnSpPr/>
          <p:nvPr/>
        </p:nvCxnSpPr>
        <p:spPr>
          <a:xfrm>
            <a:off x="6392700" y="2255650"/>
            <a:ext cx="9900" cy="1001400"/>
          </a:xfrm>
          <a:prstGeom prst="straightConnector1">
            <a:avLst/>
          </a:prstGeom>
          <a:noFill/>
          <a:ln cap="flat" cmpd="sng" w="76200">
            <a:solidFill>
              <a:srgbClr val="037C0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7" name="Google Shape;397;p43"/>
          <p:cNvCxnSpPr/>
          <p:nvPr/>
        </p:nvCxnSpPr>
        <p:spPr>
          <a:xfrm flipH="1">
            <a:off x="2704300" y="2296125"/>
            <a:ext cx="3678300" cy="13500"/>
          </a:xfrm>
          <a:prstGeom prst="straightConnector1">
            <a:avLst/>
          </a:prstGeom>
          <a:noFill/>
          <a:ln cap="flat" cmpd="sng" w="76200">
            <a:solidFill>
              <a:srgbClr val="037C0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8" name="Google Shape;398;p43"/>
          <p:cNvCxnSpPr/>
          <p:nvPr/>
        </p:nvCxnSpPr>
        <p:spPr>
          <a:xfrm>
            <a:off x="6393350" y="3941450"/>
            <a:ext cx="19500" cy="1986000"/>
          </a:xfrm>
          <a:prstGeom prst="straightConnector1">
            <a:avLst/>
          </a:prstGeom>
          <a:noFill/>
          <a:ln cap="flat" cmpd="sng" w="76200">
            <a:solidFill>
              <a:srgbClr val="037C0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9" name="Google Shape;399;p43"/>
          <p:cNvCxnSpPr/>
          <p:nvPr/>
        </p:nvCxnSpPr>
        <p:spPr>
          <a:xfrm>
            <a:off x="5108071" y="5893762"/>
            <a:ext cx="1278900" cy="6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0" name="Google Shape;400;p43"/>
          <p:cNvCxnSpPr/>
          <p:nvPr/>
        </p:nvCxnSpPr>
        <p:spPr>
          <a:xfrm flipH="1">
            <a:off x="2700700" y="4114050"/>
            <a:ext cx="3600" cy="1833600"/>
          </a:xfrm>
          <a:prstGeom prst="straightConnector1">
            <a:avLst/>
          </a:prstGeom>
          <a:noFill/>
          <a:ln cap="flat" cmpd="sng" w="76200">
            <a:solidFill>
              <a:srgbClr val="037C0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1" name="Google Shape;401;p43"/>
          <p:cNvCxnSpPr/>
          <p:nvPr/>
        </p:nvCxnSpPr>
        <p:spPr>
          <a:xfrm>
            <a:off x="2710825" y="5897075"/>
            <a:ext cx="1107600" cy="3000"/>
          </a:xfrm>
          <a:prstGeom prst="straightConnector1">
            <a:avLst/>
          </a:prstGeom>
          <a:noFill/>
          <a:ln cap="flat" cmpd="sng" w="76200">
            <a:solidFill>
              <a:srgbClr val="037C0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4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Making the Switch</a:t>
            </a:r>
            <a:endParaRPr/>
          </a:p>
        </p:txBody>
      </p:sp>
      <p:sp>
        <p:nvSpPr>
          <p:cNvPr id="407" name="Google Shape;407;p44"/>
          <p:cNvSpPr/>
          <p:nvPr/>
        </p:nvSpPr>
        <p:spPr>
          <a:xfrm rot="-226963">
            <a:off x="2384578" y="2002520"/>
            <a:ext cx="3719704" cy="1030633"/>
          </a:xfrm>
          <a:prstGeom prst="rect">
            <a:avLst/>
          </a:prstGeom>
          <a:solidFill>
            <a:srgbClr val="EBF3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chemeClr val="lt1">
                <a:alpha val="57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44"/>
          <p:cNvSpPr/>
          <p:nvPr/>
        </p:nvSpPr>
        <p:spPr>
          <a:xfrm>
            <a:off x="397292" y="1526269"/>
            <a:ext cx="5207150" cy="1265325"/>
          </a:xfrm>
          <a:custGeom>
            <a:rect b="b" l="l" r="r" t="t"/>
            <a:pathLst>
              <a:path extrusionOk="0" h="50613" w="208286">
                <a:moveTo>
                  <a:pt x="65705" y="34437"/>
                </a:moveTo>
                <a:cubicBezTo>
                  <a:pt x="84276" y="33937"/>
                  <a:pt x="155396" y="30357"/>
                  <a:pt x="177132" y="31439"/>
                </a:cubicBezTo>
                <a:cubicBezTo>
                  <a:pt x="198868" y="32522"/>
                  <a:pt x="223601" y="37768"/>
                  <a:pt x="196119" y="40932"/>
                </a:cubicBezTo>
                <a:cubicBezTo>
                  <a:pt x="168637" y="44097"/>
                  <a:pt x="40305" y="51176"/>
                  <a:pt x="12240" y="50426"/>
                </a:cubicBezTo>
                <a:cubicBezTo>
                  <a:pt x="-15825" y="49677"/>
                  <a:pt x="10908" y="44680"/>
                  <a:pt x="27730" y="36435"/>
                </a:cubicBezTo>
                <a:cubicBezTo>
                  <a:pt x="44552" y="28191"/>
                  <a:pt x="97851" y="4790"/>
                  <a:pt x="113174" y="959"/>
                </a:cubicBezTo>
                <a:cubicBezTo>
                  <a:pt x="128497" y="-2872"/>
                  <a:pt x="130330" y="6288"/>
                  <a:pt x="119670" y="13450"/>
                </a:cubicBezTo>
                <a:cubicBezTo>
                  <a:pt x="109010" y="20612"/>
                  <a:pt x="60958" y="38850"/>
                  <a:pt x="49216" y="43930"/>
                </a:cubicBezTo>
              </a:path>
            </a:pathLst>
          </a:cu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9" name="Google Shape;409;p44"/>
          <p:cNvSpPr/>
          <p:nvPr/>
        </p:nvSpPr>
        <p:spPr>
          <a:xfrm>
            <a:off x="-169900" y="2880600"/>
            <a:ext cx="5467350" cy="1063900"/>
          </a:xfrm>
          <a:custGeom>
            <a:rect b="b" l="l" r="r" t="t"/>
            <a:pathLst>
              <a:path extrusionOk="0" h="42556" w="218694">
                <a:moveTo>
                  <a:pt x="0" y="27482"/>
                </a:moveTo>
                <a:cubicBezTo>
                  <a:pt x="31729" y="29981"/>
                  <a:pt x="154983" y="43139"/>
                  <a:pt x="190376" y="42473"/>
                </a:cubicBezTo>
                <a:cubicBezTo>
                  <a:pt x="225770" y="41807"/>
                  <a:pt x="221189" y="26067"/>
                  <a:pt x="212361" y="23485"/>
                </a:cubicBezTo>
                <a:cubicBezTo>
                  <a:pt x="203533" y="20903"/>
                  <a:pt x="150568" y="30897"/>
                  <a:pt x="137410" y="26983"/>
                </a:cubicBezTo>
                <a:cubicBezTo>
                  <a:pt x="124252" y="23069"/>
                  <a:pt x="134079" y="4497"/>
                  <a:pt x="133413" y="0"/>
                </a:cubicBezTo>
              </a:path>
            </a:pathLst>
          </a:custGeom>
          <a:noFill/>
          <a:ln cap="flat" cmpd="sng" w="19050">
            <a:solidFill>
              <a:srgbClr val="E6913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0" name="Google Shape;410;p44"/>
          <p:cNvSpPr/>
          <p:nvPr/>
        </p:nvSpPr>
        <p:spPr>
          <a:xfrm>
            <a:off x="3165425" y="2031175"/>
            <a:ext cx="187375" cy="849425"/>
          </a:xfrm>
          <a:custGeom>
            <a:rect b="b" l="l" r="r" t="t"/>
            <a:pathLst>
              <a:path extrusionOk="0" h="33977" w="7495">
                <a:moveTo>
                  <a:pt x="0" y="33977"/>
                </a:moveTo>
                <a:cubicBezTo>
                  <a:pt x="1249" y="28314"/>
                  <a:pt x="6246" y="5663"/>
                  <a:pt x="7495" y="0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1" name="Google Shape;411;p44"/>
          <p:cNvSpPr txBox="1"/>
          <p:nvPr/>
        </p:nvSpPr>
        <p:spPr>
          <a:xfrm>
            <a:off x="6684375" y="1528638"/>
            <a:ext cx="26358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2. Sanded part of wire placed across bottom of paper clip, below the top of the 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alligator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 mouth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12" name="Google Shape;412;p44"/>
          <p:cNvCxnSpPr/>
          <p:nvPr/>
        </p:nvCxnSpPr>
        <p:spPr>
          <a:xfrm flipH="1">
            <a:off x="3496175" y="1822550"/>
            <a:ext cx="2927100" cy="339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3" name="Google Shape;413;p44"/>
          <p:cNvSpPr txBox="1"/>
          <p:nvPr/>
        </p:nvSpPr>
        <p:spPr>
          <a:xfrm>
            <a:off x="5366725" y="3666225"/>
            <a:ext cx="128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Helvetica Neue"/>
                <a:ea typeface="Helvetica Neue"/>
                <a:cs typeface="Helvetica Neue"/>
                <a:sym typeface="Helvetica Neue"/>
              </a:rPr>
              <a:t>Wire</a:t>
            </a: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4" name="Google Shape;414;p44"/>
          <p:cNvSpPr/>
          <p:nvPr/>
        </p:nvSpPr>
        <p:spPr>
          <a:xfrm rot="-226963">
            <a:off x="2384578" y="4745720"/>
            <a:ext cx="3719704" cy="1030633"/>
          </a:xfrm>
          <a:prstGeom prst="rect">
            <a:avLst/>
          </a:prstGeom>
          <a:solidFill>
            <a:srgbClr val="EBF3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chemeClr val="lt1">
                <a:alpha val="57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44"/>
          <p:cNvSpPr/>
          <p:nvPr/>
        </p:nvSpPr>
        <p:spPr>
          <a:xfrm rot="-227286">
            <a:off x="2975341" y="4600607"/>
            <a:ext cx="1453075" cy="367085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chemeClr val="lt1">
                <a:alpha val="57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44"/>
          <p:cNvSpPr/>
          <p:nvPr/>
        </p:nvSpPr>
        <p:spPr>
          <a:xfrm>
            <a:off x="397292" y="4269469"/>
            <a:ext cx="5207150" cy="1265325"/>
          </a:xfrm>
          <a:custGeom>
            <a:rect b="b" l="l" r="r" t="t"/>
            <a:pathLst>
              <a:path extrusionOk="0" h="50613" w="208286">
                <a:moveTo>
                  <a:pt x="65705" y="34437"/>
                </a:moveTo>
                <a:cubicBezTo>
                  <a:pt x="84276" y="33937"/>
                  <a:pt x="155396" y="30357"/>
                  <a:pt x="177132" y="31439"/>
                </a:cubicBezTo>
                <a:cubicBezTo>
                  <a:pt x="198868" y="32522"/>
                  <a:pt x="223601" y="37768"/>
                  <a:pt x="196119" y="40932"/>
                </a:cubicBezTo>
                <a:cubicBezTo>
                  <a:pt x="168637" y="44097"/>
                  <a:pt x="40305" y="51176"/>
                  <a:pt x="12240" y="50426"/>
                </a:cubicBezTo>
                <a:cubicBezTo>
                  <a:pt x="-15825" y="49677"/>
                  <a:pt x="10908" y="44680"/>
                  <a:pt x="27730" y="36435"/>
                </a:cubicBezTo>
                <a:cubicBezTo>
                  <a:pt x="44552" y="28191"/>
                  <a:pt x="97851" y="4790"/>
                  <a:pt x="113174" y="959"/>
                </a:cubicBezTo>
                <a:cubicBezTo>
                  <a:pt x="128497" y="-2872"/>
                  <a:pt x="130330" y="6288"/>
                  <a:pt x="119670" y="13450"/>
                </a:cubicBezTo>
                <a:cubicBezTo>
                  <a:pt x="109010" y="20612"/>
                  <a:pt x="60958" y="38850"/>
                  <a:pt x="49216" y="43930"/>
                </a:cubicBezTo>
              </a:path>
            </a:pathLst>
          </a:cu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7" name="Google Shape;417;p44"/>
          <p:cNvSpPr/>
          <p:nvPr/>
        </p:nvSpPr>
        <p:spPr>
          <a:xfrm>
            <a:off x="-169900" y="5623800"/>
            <a:ext cx="5467350" cy="1063900"/>
          </a:xfrm>
          <a:custGeom>
            <a:rect b="b" l="l" r="r" t="t"/>
            <a:pathLst>
              <a:path extrusionOk="0" h="42556" w="218694">
                <a:moveTo>
                  <a:pt x="0" y="27482"/>
                </a:moveTo>
                <a:cubicBezTo>
                  <a:pt x="31729" y="29981"/>
                  <a:pt x="154983" y="43139"/>
                  <a:pt x="190376" y="42473"/>
                </a:cubicBezTo>
                <a:cubicBezTo>
                  <a:pt x="225770" y="41807"/>
                  <a:pt x="221189" y="26067"/>
                  <a:pt x="212361" y="23485"/>
                </a:cubicBezTo>
                <a:cubicBezTo>
                  <a:pt x="203533" y="20903"/>
                  <a:pt x="150568" y="30897"/>
                  <a:pt x="137410" y="26983"/>
                </a:cubicBezTo>
                <a:cubicBezTo>
                  <a:pt x="124252" y="23069"/>
                  <a:pt x="134079" y="4497"/>
                  <a:pt x="133413" y="0"/>
                </a:cubicBezTo>
              </a:path>
            </a:pathLst>
          </a:custGeom>
          <a:noFill/>
          <a:ln cap="flat" cmpd="sng" w="19050">
            <a:solidFill>
              <a:srgbClr val="E6913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8" name="Google Shape;418;p44"/>
          <p:cNvSpPr/>
          <p:nvPr/>
        </p:nvSpPr>
        <p:spPr>
          <a:xfrm>
            <a:off x="3165425" y="4774375"/>
            <a:ext cx="187375" cy="849425"/>
          </a:xfrm>
          <a:custGeom>
            <a:rect b="b" l="l" r="r" t="t"/>
            <a:pathLst>
              <a:path extrusionOk="0" h="33977" w="7495">
                <a:moveTo>
                  <a:pt x="0" y="33977"/>
                </a:moveTo>
                <a:cubicBezTo>
                  <a:pt x="1249" y="28314"/>
                  <a:pt x="6246" y="5663"/>
                  <a:pt x="7495" y="0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9" name="Google Shape;419;p44"/>
          <p:cNvSpPr txBox="1"/>
          <p:nvPr/>
        </p:nvSpPr>
        <p:spPr>
          <a:xfrm>
            <a:off x="6684375" y="4271850"/>
            <a:ext cx="2554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3. Secure wire by taping it down </a:t>
            </a:r>
            <a:r>
              <a:rPr i="1" lang="en-US" sz="20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outside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 of paper clip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20" name="Google Shape;420;p44"/>
          <p:cNvCxnSpPr/>
          <p:nvPr/>
        </p:nvCxnSpPr>
        <p:spPr>
          <a:xfrm flipH="1">
            <a:off x="4487825" y="4486050"/>
            <a:ext cx="1751400" cy="158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1" name="Google Shape;421;p44"/>
          <p:cNvSpPr txBox="1"/>
          <p:nvPr/>
        </p:nvSpPr>
        <p:spPr>
          <a:xfrm>
            <a:off x="5473900" y="6312100"/>
            <a:ext cx="128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Helvetica Neue"/>
                <a:ea typeface="Helvetica Neue"/>
                <a:cs typeface="Helvetica Neue"/>
                <a:sym typeface="Helvetica Neue"/>
              </a:rPr>
              <a:t>Wire</a:t>
            </a: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2" name="Google Shape;422;p44"/>
          <p:cNvSpPr/>
          <p:nvPr/>
        </p:nvSpPr>
        <p:spPr>
          <a:xfrm rot="-227286">
            <a:off x="2975341" y="5535057"/>
            <a:ext cx="1453075" cy="367085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chemeClr val="lt1">
                <a:alpha val="57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23" name="Google Shape;423;p44"/>
          <p:cNvCxnSpPr/>
          <p:nvPr/>
        </p:nvCxnSpPr>
        <p:spPr>
          <a:xfrm flipH="1">
            <a:off x="4572050" y="5465775"/>
            <a:ext cx="1916400" cy="180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4" name="Google Shape;424;p44"/>
          <p:cNvSpPr/>
          <p:nvPr/>
        </p:nvSpPr>
        <p:spPr>
          <a:xfrm rot="-227961">
            <a:off x="3168378" y="4759202"/>
            <a:ext cx="543294" cy="205644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44"/>
          <p:cNvSpPr/>
          <p:nvPr/>
        </p:nvSpPr>
        <p:spPr>
          <a:xfrm rot="10301790">
            <a:off x="5454642" y="2074840"/>
            <a:ext cx="696665" cy="1268167"/>
          </a:xfrm>
          <a:custGeom>
            <a:rect b="b" l="l" r="r" t="t"/>
            <a:pathLst>
              <a:path extrusionOk="0" h="27387" w="18992">
                <a:moveTo>
                  <a:pt x="0" y="0"/>
                </a:moveTo>
                <a:cubicBezTo>
                  <a:pt x="2120" y="4469"/>
                  <a:pt x="10256" y="23777"/>
                  <a:pt x="12719" y="26813"/>
                </a:cubicBezTo>
                <a:cubicBezTo>
                  <a:pt x="15183" y="29850"/>
                  <a:pt x="15182" y="19709"/>
                  <a:pt x="14781" y="18219"/>
                </a:cubicBezTo>
                <a:cubicBezTo>
                  <a:pt x="14380" y="16729"/>
                  <a:pt x="10484" y="17073"/>
                  <a:pt x="10312" y="17875"/>
                </a:cubicBezTo>
                <a:cubicBezTo>
                  <a:pt x="10140" y="18677"/>
                  <a:pt x="12604" y="23147"/>
                  <a:pt x="13750" y="23032"/>
                </a:cubicBezTo>
                <a:cubicBezTo>
                  <a:pt x="14896" y="22918"/>
                  <a:pt x="17303" y="17761"/>
                  <a:pt x="17188" y="17188"/>
                </a:cubicBezTo>
                <a:cubicBezTo>
                  <a:pt x="17073" y="16615"/>
                  <a:pt x="12948" y="18391"/>
                  <a:pt x="13062" y="19594"/>
                </a:cubicBezTo>
                <a:cubicBezTo>
                  <a:pt x="13177" y="20797"/>
                  <a:pt x="16901" y="24808"/>
                  <a:pt x="17875" y="24407"/>
                </a:cubicBezTo>
                <a:cubicBezTo>
                  <a:pt x="18849" y="24006"/>
                  <a:pt x="19078" y="17704"/>
                  <a:pt x="18906" y="17188"/>
                </a:cubicBezTo>
                <a:cubicBezTo>
                  <a:pt x="18734" y="16672"/>
                  <a:pt x="17188" y="20626"/>
                  <a:pt x="16844" y="21313"/>
                </a:cubicBezTo>
              </a:path>
            </a:pathLst>
          </a:custGeom>
          <a:noFill/>
          <a:ln cap="flat" cmpd="sng" w="19050">
            <a:solidFill>
              <a:srgbClr val="E6913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6" name="Google Shape;426;p44"/>
          <p:cNvSpPr/>
          <p:nvPr/>
        </p:nvSpPr>
        <p:spPr>
          <a:xfrm rot="10301790">
            <a:off x="5454642" y="4844190"/>
            <a:ext cx="696665" cy="1268167"/>
          </a:xfrm>
          <a:custGeom>
            <a:rect b="b" l="l" r="r" t="t"/>
            <a:pathLst>
              <a:path extrusionOk="0" h="27387" w="18992">
                <a:moveTo>
                  <a:pt x="0" y="0"/>
                </a:moveTo>
                <a:cubicBezTo>
                  <a:pt x="2120" y="4469"/>
                  <a:pt x="10256" y="23777"/>
                  <a:pt x="12719" y="26813"/>
                </a:cubicBezTo>
                <a:cubicBezTo>
                  <a:pt x="15183" y="29850"/>
                  <a:pt x="15182" y="19709"/>
                  <a:pt x="14781" y="18219"/>
                </a:cubicBezTo>
                <a:cubicBezTo>
                  <a:pt x="14380" y="16729"/>
                  <a:pt x="10484" y="17073"/>
                  <a:pt x="10312" y="17875"/>
                </a:cubicBezTo>
                <a:cubicBezTo>
                  <a:pt x="10140" y="18677"/>
                  <a:pt x="12604" y="23147"/>
                  <a:pt x="13750" y="23032"/>
                </a:cubicBezTo>
                <a:cubicBezTo>
                  <a:pt x="14896" y="22918"/>
                  <a:pt x="17303" y="17761"/>
                  <a:pt x="17188" y="17188"/>
                </a:cubicBezTo>
                <a:cubicBezTo>
                  <a:pt x="17073" y="16615"/>
                  <a:pt x="12948" y="18391"/>
                  <a:pt x="13062" y="19594"/>
                </a:cubicBezTo>
                <a:cubicBezTo>
                  <a:pt x="13177" y="20797"/>
                  <a:pt x="16901" y="24808"/>
                  <a:pt x="17875" y="24407"/>
                </a:cubicBezTo>
                <a:cubicBezTo>
                  <a:pt x="18849" y="24006"/>
                  <a:pt x="19078" y="17704"/>
                  <a:pt x="18906" y="17188"/>
                </a:cubicBezTo>
                <a:cubicBezTo>
                  <a:pt x="18734" y="16672"/>
                  <a:pt x="17188" y="20626"/>
                  <a:pt x="16844" y="21313"/>
                </a:cubicBezTo>
              </a:path>
            </a:pathLst>
          </a:custGeom>
          <a:noFill/>
          <a:ln cap="flat" cmpd="sng" w="19050">
            <a:solidFill>
              <a:srgbClr val="E69138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5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Put burned part of wire inside alligator’s mouth</a:t>
            </a:r>
            <a:endParaRPr/>
          </a:p>
        </p:txBody>
      </p:sp>
      <p:pic>
        <p:nvPicPr>
          <p:cNvPr id="432" name="Google Shape;43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75" y="1549625"/>
            <a:ext cx="3502575" cy="467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does it work?</a:t>
            </a:r>
            <a:endParaRPr/>
          </a:p>
        </p:txBody>
      </p:sp>
      <p:sp>
        <p:nvSpPr>
          <p:cNvPr id="78" name="Google Shape;78;p19"/>
          <p:cNvSpPr txBox="1"/>
          <p:nvPr>
            <p:ph idx="1" type="body"/>
          </p:nvPr>
        </p:nvSpPr>
        <p:spPr>
          <a:xfrm>
            <a:off x="762000" y="19050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When electricity flows through an LED (light-emitting diode), the LED lights up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We need a battery, an LED, some wire, a switch and some know-how!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1275" y="1610300"/>
            <a:ext cx="3437176" cy="4582902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6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Tape the end of the wire</a:t>
            </a:r>
            <a:endParaRPr/>
          </a:p>
        </p:txBody>
      </p:sp>
      <p:sp>
        <p:nvSpPr>
          <p:cNvPr id="439" name="Google Shape;439;p46"/>
          <p:cNvSpPr txBox="1"/>
          <p:nvPr/>
        </p:nvSpPr>
        <p:spPr>
          <a:xfrm>
            <a:off x="130501" y="3768811"/>
            <a:ext cx="1853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Don’t get  tape INSIDE mouth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440" name="Google Shape;440;p46"/>
          <p:cNvCxnSpPr/>
          <p:nvPr/>
        </p:nvCxnSpPr>
        <p:spPr>
          <a:xfrm flipH="1" rot="10800000">
            <a:off x="1918845" y="3429011"/>
            <a:ext cx="1495200" cy="736200"/>
          </a:xfrm>
          <a:prstGeom prst="straightConnector1">
            <a:avLst/>
          </a:prstGeom>
          <a:solidFill>
            <a:schemeClr val="accent1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41" name="Google Shape;441;p46"/>
          <p:cNvSpPr/>
          <p:nvPr/>
        </p:nvSpPr>
        <p:spPr>
          <a:xfrm rot="2323362">
            <a:off x="3729047" y="3239800"/>
            <a:ext cx="341459" cy="793676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46"/>
          <p:cNvSpPr txBox="1"/>
          <p:nvPr/>
        </p:nvSpPr>
        <p:spPr>
          <a:xfrm>
            <a:off x="6645575" y="2281950"/>
            <a:ext cx="2372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Test it!</a:t>
            </a:r>
            <a:endParaRPr sz="24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7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Tape other end of wire</a:t>
            </a:r>
            <a:endParaRPr/>
          </a:p>
        </p:txBody>
      </p:sp>
      <p:pic>
        <p:nvPicPr>
          <p:cNvPr id="448" name="Google Shape;44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0" y="1590075"/>
            <a:ext cx="3600275" cy="4730352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7"/>
          <p:cNvSpPr txBox="1"/>
          <p:nvPr/>
        </p:nvSpPr>
        <p:spPr>
          <a:xfrm>
            <a:off x="65451" y="3687911"/>
            <a:ext cx="1853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Don’t get  tape INSIDE mouth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450" name="Google Shape;450;p47"/>
          <p:cNvCxnSpPr/>
          <p:nvPr/>
        </p:nvCxnSpPr>
        <p:spPr>
          <a:xfrm flipH="1" rot="10800000">
            <a:off x="1918845" y="3378311"/>
            <a:ext cx="1742700" cy="786900"/>
          </a:xfrm>
          <a:prstGeom prst="straightConnector1">
            <a:avLst/>
          </a:prstGeom>
          <a:solidFill>
            <a:schemeClr val="accent1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51" name="Google Shape;451;p47"/>
          <p:cNvSpPr txBox="1"/>
          <p:nvPr/>
        </p:nvSpPr>
        <p:spPr>
          <a:xfrm>
            <a:off x="6645575" y="3348750"/>
            <a:ext cx="2372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Tape the loose wires on to the back of the popsicle stick!</a:t>
            </a:r>
            <a:endParaRPr sz="24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2" name="Google Shape;452;p47"/>
          <p:cNvSpPr/>
          <p:nvPr/>
        </p:nvSpPr>
        <p:spPr>
          <a:xfrm rot="2323362">
            <a:off x="4033847" y="3087400"/>
            <a:ext cx="341459" cy="793676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47"/>
          <p:cNvSpPr txBox="1"/>
          <p:nvPr/>
        </p:nvSpPr>
        <p:spPr>
          <a:xfrm>
            <a:off x="6645575" y="2281950"/>
            <a:ext cx="2372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Test it!</a:t>
            </a:r>
            <a:endParaRPr sz="24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8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are done!</a:t>
            </a:r>
            <a:endParaRPr/>
          </a:p>
        </p:txBody>
      </p:sp>
      <p:sp>
        <p:nvSpPr>
          <p:cNvPr id="459" name="Google Shape;459;p48"/>
          <p:cNvSpPr txBox="1"/>
          <p:nvPr/>
        </p:nvSpPr>
        <p:spPr>
          <a:xfrm>
            <a:off x="976183" y="2533135"/>
            <a:ext cx="30522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Squeeze the paper clip to close the circuit and light up the wand!</a:t>
            </a:r>
            <a:endParaRPr/>
          </a:p>
        </p:txBody>
      </p:sp>
      <p:pic>
        <p:nvPicPr>
          <p:cNvPr id="460" name="Google Shape;46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7325" y="2040229"/>
            <a:ext cx="3043346" cy="4057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9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built a Circuit!</a:t>
            </a:r>
            <a:endParaRPr/>
          </a:p>
        </p:txBody>
      </p:sp>
      <p:sp>
        <p:nvSpPr>
          <p:cNvPr id="466" name="Google Shape;466;p49"/>
          <p:cNvSpPr txBox="1"/>
          <p:nvPr>
            <p:ph idx="1" type="body"/>
          </p:nvPr>
        </p:nvSpPr>
        <p:spPr>
          <a:xfrm>
            <a:off x="4350825" y="2141675"/>
            <a:ext cx="4835100" cy="3742500"/>
          </a:xfrm>
          <a:prstGeom prst="rect">
            <a:avLst/>
          </a:prstGeom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800"/>
              <a:t>Troubleshooting:</a:t>
            </a:r>
            <a:endParaRPr sz="2800"/>
          </a:p>
          <a:p>
            <a:pPr indent="-288925" lvl="0" marL="457200" rtl="0" algn="l">
              <a:spcBef>
                <a:spcPts val="360"/>
              </a:spcBef>
              <a:spcAft>
                <a:spcPts val="0"/>
              </a:spcAft>
              <a:buSzPts val="950"/>
              <a:buChar char="●"/>
            </a:pPr>
            <a:r>
              <a:rPr lang="en-US" sz="2800"/>
              <a:t>Is tape covering wire in </a:t>
            </a:r>
            <a:r>
              <a:rPr lang="en-US" sz="2800"/>
              <a:t>alligator mouth?</a:t>
            </a:r>
            <a:endParaRPr sz="2800"/>
          </a:p>
          <a:p>
            <a:pPr indent="-288925" lvl="0" marL="457200" rtl="0" algn="l">
              <a:spcBef>
                <a:spcPts val="0"/>
              </a:spcBef>
              <a:spcAft>
                <a:spcPts val="0"/>
              </a:spcAft>
              <a:buSzPts val="950"/>
              <a:buChar char="●"/>
            </a:pPr>
            <a:r>
              <a:rPr lang="en-US" sz="2800"/>
              <a:t>Is paper clip touching wire when closing?</a:t>
            </a:r>
            <a:endParaRPr sz="2800"/>
          </a:p>
          <a:p>
            <a:pPr indent="-288925" lvl="0" marL="457200" rtl="0" algn="l">
              <a:spcBef>
                <a:spcPts val="0"/>
              </a:spcBef>
              <a:spcAft>
                <a:spcPts val="0"/>
              </a:spcAft>
              <a:buSzPts val="950"/>
              <a:buChar char="●"/>
            </a:pPr>
            <a:r>
              <a:rPr lang="en-US" sz="2800"/>
              <a:t>Do you have good wire connections?</a:t>
            </a:r>
            <a:endParaRPr sz="2800"/>
          </a:p>
        </p:txBody>
      </p:sp>
      <p:pic>
        <p:nvPicPr>
          <p:cNvPr id="467" name="Google Shape;46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750" y="2403350"/>
            <a:ext cx="4168075" cy="2921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0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20"/>
          <p:cNvGrpSpPr/>
          <p:nvPr/>
        </p:nvGrpSpPr>
        <p:grpSpPr>
          <a:xfrm>
            <a:off x="1677927" y="2260446"/>
            <a:ext cx="6158564" cy="3769252"/>
            <a:chOff x="1677927" y="1879446"/>
            <a:chExt cx="6158564" cy="3769252"/>
          </a:xfrm>
        </p:grpSpPr>
        <p:pic>
          <p:nvPicPr>
            <p:cNvPr descr="single diode circtui.jpg" id="84" name="Google Shape;84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77927" y="1879446"/>
              <a:ext cx="5048364" cy="365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Google Shape;85;p20"/>
            <p:cNvSpPr/>
            <p:nvPr/>
          </p:nvSpPr>
          <p:spPr>
            <a:xfrm>
              <a:off x="3886405" y="5397715"/>
              <a:ext cx="1215300" cy="229800"/>
            </a:xfrm>
            <a:prstGeom prst="rect">
              <a:avLst/>
            </a:prstGeom>
            <a:solidFill>
              <a:srgbClr val="FFFFFF"/>
            </a:solidFill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Helvetica Neue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6" name="Google Shape;86;p20"/>
            <p:cNvSpPr/>
            <p:nvPr/>
          </p:nvSpPr>
          <p:spPr>
            <a:xfrm>
              <a:off x="3886405" y="5430562"/>
              <a:ext cx="150300" cy="150300"/>
            </a:xfrm>
            <a:prstGeom prst="ellipse">
              <a:avLst/>
            </a:prstGeom>
            <a:solidFill>
              <a:srgbClr val="000000"/>
            </a:solidFill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Helvetica Neue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7" name="Google Shape;87;p20"/>
            <p:cNvSpPr/>
            <p:nvPr/>
          </p:nvSpPr>
          <p:spPr>
            <a:xfrm>
              <a:off x="4975332" y="5432098"/>
              <a:ext cx="150300" cy="150300"/>
            </a:xfrm>
            <a:prstGeom prst="ellipse">
              <a:avLst/>
            </a:prstGeom>
            <a:solidFill>
              <a:srgbClr val="000000"/>
            </a:solidFill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Helvetica Neue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88" name="Google Shape;88;p20"/>
            <p:cNvCxnSpPr/>
            <p:nvPr/>
          </p:nvCxnSpPr>
          <p:spPr>
            <a:xfrm>
              <a:off x="4014787" y="5515148"/>
              <a:ext cx="982500" cy="1500"/>
            </a:xfrm>
            <a:prstGeom prst="straightConnector1">
              <a:avLst/>
            </a:prstGeom>
            <a:solidFill>
              <a:srgbClr val="618FFD"/>
            </a:solidFill>
            <a:ln cap="flat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9" name="Google Shape;89;p20"/>
            <p:cNvCxnSpPr/>
            <p:nvPr/>
          </p:nvCxnSpPr>
          <p:spPr>
            <a:xfrm flipH="1" rot="10800000">
              <a:off x="6948191" y="2391321"/>
              <a:ext cx="583500" cy="480600"/>
            </a:xfrm>
            <a:prstGeom prst="curvedConnector3">
              <a:avLst>
                <a:gd fmla="val 50000" name="adj1"/>
              </a:avLst>
            </a:prstGeom>
            <a:solidFill>
              <a:srgbClr val="618FFD"/>
            </a:solidFill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90" name="Google Shape;90;p20"/>
            <p:cNvCxnSpPr/>
            <p:nvPr/>
          </p:nvCxnSpPr>
          <p:spPr>
            <a:xfrm flipH="1" rot="10800000">
              <a:off x="7100591" y="2543721"/>
              <a:ext cx="583500" cy="480600"/>
            </a:xfrm>
            <a:prstGeom prst="curvedConnector3">
              <a:avLst>
                <a:gd fmla="val 50000" name="adj1"/>
              </a:avLst>
            </a:prstGeom>
            <a:solidFill>
              <a:srgbClr val="618FFD"/>
            </a:solidFill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91" name="Google Shape;91;p20"/>
            <p:cNvCxnSpPr/>
            <p:nvPr/>
          </p:nvCxnSpPr>
          <p:spPr>
            <a:xfrm flipH="1" rot="10800000">
              <a:off x="7252991" y="2696121"/>
              <a:ext cx="583500" cy="480600"/>
            </a:xfrm>
            <a:prstGeom prst="curvedConnector3">
              <a:avLst>
                <a:gd fmla="val 50000" name="adj1"/>
              </a:avLst>
            </a:prstGeom>
            <a:solidFill>
              <a:srgbClr val="618FFD"/>
            </a:solidFill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grpSp>
          <p:nvGrpSpPr>
            <p:cNvPr id="92" name="Google Shape;92;p20"/>
            <p:cNvGrpSpPr/>
            <p:nvPr/>
          </p:nvGrpSpPr>
          <p:grpSpPr>
            <a:xfrm>
              <a:off x="4025866" y="4959771"/>
              <a:ext cx="949539" cy="688927"/>
              <a:chOff x="4025866" y="4959771"/>
              <a:chExt cx="949539" cy="688927"/>
            </a:xfrm>
          </p:grpSpPr>
          <p:sp>
            <p:nvSpPr>
              <p:cNvPr id="93" name="Google Shape;93;p20"/>
              <p:cNvSpPr/>
              <p:nvPr/>
            </p:nvSpPr>
            <p:spPr>
              <a:xfrm>
                <a:off x="4038805" y="5432098"/>
                <a:ext cx="936600" cy="216600"/>
              </a:xfrm>
              <a:prstGeom prst="rect">
                <a:avLst/>
              </a:prstGeom>
              <a:solidFill>
                <a:srgbClr val="FFFFFF"/>
              </a:solidFill>
              <a:ln cap="flat" cmpd="sng" w="127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Helvetica Neue"/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cxnSp>
            <p:nvCxnSpPr>
              <p:cNvPr id="94" name="Google Shape;94;p20"/>
              <p:cNvCxnSpPr/>
              <p:nvPr/>
            </p:nvCxnSpPr>
            <p:spPr>
              <a:xfrm flipH="1" rot="10800000">
                <a:off x="4025866" y="4959771"/>
                <a:ext cx="801900" cy="502200"/>
              </a:xfrm>
              <a:prstGeom prst="straightConnector1">
                <a:avLst/>
              </a:prstGeom>
              <a:solidFill>
                <a:srgbClr val="618FFD"/>
              </a:solidFill>
              <a:ln cap="flat" cmpd="sng" w="508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95" name="Google Shape;95;p20"/>
            <p:cNvGrpSpPr/>
            <p:nvPr/>
          </p:nvGrpSpPr>
          <p:grpSpPr>
            <a:xfrm>
              <a:off x="5972005" y="4076199"/>
              <a:ext cx="852600" cy="988500"/>
              <a:chOff x="6141308" y="4695568"/>
              <a:chExt cx="852600" cy="988500"/>
            </a:xfrm>
          </p:grpSpPr>
          <p:sp>
            <p:nvSpPr>
              <p:cNvPr id="96" name="Google Shape;96;p20"/>
              <p:cNvSpPr/>
              <p:nvPr/>
            </p:nvSpPr>
            <p:spPr>
              <a:xfrm>
                <a:off x="6141308" y="4695568"/>
                <a:ext cx="852600" cy="988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Helvetica Neue"/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cxnSp>
            <p:nvCxnSpPr>
              <p:cNvPr id="97" name="Google Shape;97;p20"/>
              <p:cNvCxnSpPr/>
              <p:nvPr/>
            </p:nvCxnSpPr>
            <p:spPr>
              <a:xfrm>
                <a:off x="6573795" y="4695568"/>
                <a:ext cx="0" cy="988500"/>
              </a:xfrm>
              <a:prstGeom prst="straightConnector1">
                <a:avLst/>
              </a:prstGeom>
              <a:solidFill>
                <a:srgbClr val="618FFD"/>
              </a:solidFill>
              <a:ln cap="flat" cmpd="sng" w="444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sp>
        <p:nvSpPr>
          <p:cNvPr id="98" name="Google Shape;98;p20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our circuit!</a:t>
            </a:r>
            <a:endParaRPr/>
          </a:p>
        </p:txBody>
      </p:sp>
      <p:sp>
        <p:nvSpPr>
          <p:cNvPr id="99" name="Google Shape;99;p20"/>
          <p:cNvSpPr txBox="1"/>
          <p:nvPr/>
        </p:nvSpPr>
        <p:spPr>
          <a:xfrm>
            <a:off x="3105125" y="2856813"/>
            <a:ext cx="124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Battery</a:t>
            </a:r>
            <a:endParaRPr b="1" sz="22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" name="Google Shape;100;p20"/>
          <p:cNvSpPr txBox="1"/>
          <p:nvPr/>
        </p:nvSpPr>
        <p:spPr>
          <a:xfrm>
            <a:off x="4077738" y="4686750"/>
            <a:ext cx="124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Switch</a:t>
            </a:r>
            <a:endParaRPr b="1" sz="22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" name="Google Shape;101;p20"/>
          <p:cNvSpPr txBox="1"/>
          <p:nvPr/>
        </p:nvSpPr>
        <p:spPr>
          <a:xfrm>
            <a:off x="5063625" y="3261425"/>
            <a:ext cx="74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LED</a:t>
            </a:r>
            <a:endParaRPr b="1" sz="22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" name="Google Shape;102;p20"/>
          <p:cNvSpPr/>
          <p:nvPr/>
        </p:nvSpPr>
        <p:spPr>
          <a:xfrm>
            <a:off x="1598175" y="3590850"/>
            <a:ext cx="536100" cy="523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Are you ready to build?</a:t>
            </a:r>
            <a:endParaRPr/>
          </a:p>
        </p:txBody>
      </p:sp>
      <p:sp>
        <p:nvSpPr>
          <p:cNvPr id="108" name="Google Shape;108;p21"/>
          <p:cNvSpPr txBox="1"/>
          <p:nvPr>
            <p:ph idx="1" type="body"/>
          </p:nvPr>
        </p:nvSpPr>
        <p:spPr>
          <a:xfrm>
            <a:off x="762000" y="1905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/>
              <a:t>Star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SzPts val="2100"/>
              <a:buChar char="●"/>
            </a:pPr>
            <a:r>
              <a:rPr lang="en-US"/>
              <a:t>Coin battery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SzPts val="2100"/>
              <a:buChar char="●"/>
            </a:pPr>
            <a:r>
              <a:rPr lang="en-US"/>
              <a:t>LED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SzPts val="2100"/>
              <a:buChar char="●"/>
            </a:pPr>
            <a:r>
              <a:rPr lang="en-US"/>
              <a:t>2 pieces wire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SzPts val="2100"/>
              <a:buChar char="●"/>
            </a:pPr>
            <a:r>
              <a:rPr lang="en-US"/>
              <a:t>Paper clip 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rgbClr val="FF0000"/>
              </a:buClr>
              <a:buSzPts val="2100"/>
              <a:buChar char="●"/>
            </a:pPr>
            <a:r>
              <a:rPr i="1" lang="en-US">
                <a:solidFill>
                  <a:srgbClr val="FF0000"/>
                </a:solidFill>
              </a:rPr>
              <a:t>Popsicle Stick</a:t>
            </a:r>
            <a:endParaRPr i="1">
              <a:solidFill>
                <a:srgbClr val="FF0000"/>
              </a:solidFill>
            </a:endParaRPr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SzPts val="2100"/>
              <a:buChar char="●"/>
            </a:pPr>
            <a:r>
              <a:rPr lang="en-US"/>
              <a:t>Sandpaper</a:t>
            </a:r>
            <a:endParaRPr/>
          </a:p>
          <a:p>
            <a:pPr indent="-209550" lvl="0" marL="342900" rtl="0" algn="l"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pic>
        <p:nvPicPr>
          <p:cNvPr id="109" name="Google Shape;10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7642" y="1905000"/>
            <a:ext cx="5123938" cy="3842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Put your name on the wand!</a:t>
            </a:r>
            <a:endParaRPr/>
          </a:p>
        </p:txBody>
      </p:sp>
      <p:pic>
        <p:nvPicPr>
          <p:cNvPr id="115" name="Google Shape;1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975" y="2216877"/>
            <a:ext cx="7727224" cy="322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LED: one lead is shorter!</a:t>
            </a:r>
            <a:endParaRPr/>
          </a:p>
        </p:txBody>
      </p:sp>
      <p:pic>
        <p:nvPicPr>
          <p:cNvPr descr="Bright-White-LED-5mm-228x228.JPG" id="121" name="Google Shape;12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95651" y="2235151"/>
            <a:ext cx="28956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D.gif" id="122" name="Google Shape;12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6188" y="2001118"/>
            <a:ext cx="4326753" cy="296424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3"/>
          <p:cNvSpPr txBox="1"/>
          <p:nvPr/>
        </p:nvSpPr>
        <p:spPr>
          <a:xfrm>
            <a:off x="4756200" y="5246526"/>
            <a:ext cx="3625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If you forget which is shorter, look for the flat edge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" name="Google Shape;124;p23"/>
          <p:cNvSpPr/>
          <p:nvPr/>
        </p:nvSpPr>
        <p:spPr>
          <a:xfrm>
            <a:off x="7769836" y="3360848"/>
            <a:ext cx="307800" cy="20523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9863" y="2235150"/>
            <a:ext cx="1272525" cy="25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Bend the LONG lead</a:t>
            </a:r>
            <a:endParaRPr/>
          </a:p>
        </p:txBody>
      </p:sp>
      <p:pic>
        <p:nvPicPr>
          <p:cNvPr id="131" name="Google Shape;13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2238" y="1546654"/>
            <a:ext cx="6079524" cy="4559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Lay the long lead on the battery</a:t>
            </a:r>
            <a:endParaRPr/>
          </a:p>
        </p:txBody>
      </p:sp>
      <p:sp>
        <p:nvSpPr>
          <p:cNvPr id="137" name="Google Shape;137;p25"/>
          <p:cNvSpPr txBox="1"/>
          <p:nvPr/>
        </p:nvSpPr>
        <p:spPr>
          <a:xfrm>
            <a:off x="6786638" y="2462915"/>
            <a:ext cx="100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Short!</a:t>
            </a:r>
            <a:endParaRPr/>
          </a:p>
        </p:txBody>
      </p:sp>
      <p:cxnSp>
        <p:nvCxnSpPr>
          <p:cNvPr id="138" name="Google Shape;138;p25"/>
          <p:cNvCxnSpPr/>
          <p:nvPr/>
        </p:nvCxnSpPr>
        <p:spPr>
          <a:xfrm flipH="1">
            <a:off x="6786688" y="2924580"/>
            <a:ext cx="153900" cy="962100"/>
          </a:xfrm>
          <a:prstGeom prst="straightConnector1">
            <a:avLst/>
          </a:prstGeom>
          <a:solidFill>
            <a:schemeClr val="accent1"/>
          </a:solidFill>
          <a:ln cap="flat" cmpd="sng" w="50800">
            <a:solidFill>
              <a:schemeClr val="lt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39" name="Google Shape;139;p25"/>
          <p:cNvSpPr txBox="1"/>
          <p:nvPr/>
        </p:nvSpPr>
        <p:spPr>
          <a:xfrm>
            <a:off x="4825262" y="1829227"/>
            <a:ext cx="100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Short!</a:t>
            </a:r>
            <a:endParaRPr/>
          </a:p>
        </p:txBody>
      </p:sp>
      <p:cxnSp>
        <p:nvCxnSpPr>
          <p:cNvPr id="140" name="Google Shape;140;p25"/>
          <p:cNvCxnSpPr/>
          <p:nvPr/>
        </p:nvCxnSpPr>
        <p:spPr>
          <a:xfrm flipH="1">
            <a:off x="5000638" y="2436174"/>
            <a:ext cx="153900" cy="962100"/>
          </a:xfrm>
          <a:prstGeom prst="straightConnector1">
            <a:avLst/>
          </a:prstGeom>
          <a:solidFill>
            <a:schemeClr val="accent1"/>
          </a:solidFill>
          <a:ln cap="flat" cmpd="sng" w="50800">
            <a:solidFill>
              <a:schemeClr val="lt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41" name="Google Shape;141;p25"/>
          <p:cNvSpPr txBox="1"/>
          <p:nvPr/>
        </p:nvSpPr>
        <p:spPr>
          <a:xfrm>
            <a:off x="1908449" y="2924580"/>
            <a:ext cx="100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Short!</a:t>
            </a:r>
            <a:endParaRPr/>
          </a:p>
        </p:txBody>
      </p:sp>
      <p:cxnSp>
        <p:nvCxnSpPr>
          <p:cNvPr id="142" name="Google Shape;142;p25"/>
          <p:cNvCxnSpPr/>
          <p:nvPr/>
        </p:nvCxnSpPr>
        <p:spPr>
          <a:xfrm flipH="1">
            <a:off x="2036789" y="3386245"/>
            <a:ext cx="153900" cy="962100"/>
          </a:xfrm>
          <a:prstGeom prst="straightConnector1">
            <a:avLst/>
          </a:prstGeom>
          <a:solidFill>
            <a:schemeClr val="accent1"/>
          </a:solidFill>
          <a:ln cap="flat" cmpd="sng" w="50800">
            <a:solidFill>
              <a:schemeClr val="lt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43" name="Google Shape;143;p25"/>
          <p:cNvCxnSpPr/>
          <p:nvPr/>
        </p:nvCxnSpPr>
        <p:spPr>
          <a:xfrm flipH="1" rot="10800000">
            <a:off x="5571480" y="5209016"/>
            <a:ext cx="86100" cy="354000"/>
          </a:xfrm>
          <a:prstGeom prst="straightConnector1">
            <a:avLst/>
          </a:prstGeom>
          <a:solidFill>
            <a:schemeClr val="accent1"/>
          </a:solidFill>
          <a:ln cap="flat" cmpd="sng" w="50800">
            <a:solidFill>
              <a:schemeClr val="lt1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144" name="Google Shape;14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348" y="1548520"/>
            <a:ext cx="5124680" cy="4676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5"/>
          <p:cNvSpPr txBox="1"/>
          <p:nvPr/>
        </p:nvSpPr>
        <p:spPr>
          <a:xfrm>
            <a:off x="5007759" y="1851363"/>
            <a:ext cx="2211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Must be the side with the writing!</a:t>
            </a:r>
            <a:endParaRPr/>
          </a:p>
        </p:txBody>
      </p:sp>
      <p:cxnSp>
        <p:nvCxnSpPr>
          <p:cNvPr id="146" name="Google Shape;146;p25"/>
          <p:cNvCxnSpPr/>
          <p:nvPr/>
        </p:nvCxnSpPr>
        <p:spPr>
          <a:xfrm flipH="1">
            <a:off x="3696164" y="3022554"/>
            <a:ext cx="1632000" cy="1191000"/>
          </a:xfrm>
          <a:prstGeom prst="straightConnector1">
            <a:avLst/>
          </a:prstGeom>
          <a:solidFill>
            <a:schemeClr val="accent1"/>
          </a:solidFill>
          <a:ln cap="flat" cmpd="sng" w="857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47" name="Google Shape;14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1222" y="3569110"/>
            <a:ext cx="2694955" cy="292458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5"/>
          <p:cNvSpPr txBox="1"/>
          <p:nvPr/>
        </p:nvSpPr>
        <p:spPr>
          <a:xfrm>
            <a:off x="6940588" y="3051692"/>
            <a:ext cx="140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TAPE IT!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Title Slide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efault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