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3F37211-C5A4-47B9-AE98-F225D0705DA1}">
  <a:tblStyle styleId="{93F37211-C5A4-47B9-AE98-F225D0705DA1}" styleName="Table_0">
    <a:wholeTbl>
      <a:tcStyle>
        <a:tcBdr>
          <a:left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01" autoAdjust="0"/>
  </p:normalViewPr>
  <p:slideViewPr>
    <p:cSldViewPr snapToGrid="0" snapToObjects="1">
      <p:cViewPr varScale="1">
        <p:scale>
          <a:sx n="140" d="100"/>
          <a:sy n="140" d="100"/>
        </p:scale>
        <p:origin x="-112" y="-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41533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r" rtl="0">
              <a:lnSpc>
                <a:spcPct val="126153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881010" y="4029498"/>
            <a:ext cx="3392205" cy="820518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r" rtl="0">
              <a:lnSpc>
                <a:spcPct val="110000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944698" y="1300892"/>
            <a:ext cx="7200383" cy="2842483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Photo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pic" idx="2"/>
          </p:nvPr>
        </p:nvSpPr>
        <p:spPr>
          <a:xfrm>
            <a:off x="0" y="692952"/>
            <a:ext cx="9144000" cy="4450547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r" rtl="0">
              <a:lnSpc>
                <a:spcPct val="126153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4868539" y="1077078"/>
            <a:ext cx="3998888" cy="1193538"/>
          </a:xfrm>
          <a:prstGeom prst="rect">
            <a:avLst/>
          </a:prstGeom>
          <a:noFill/>
          <a:ln w="1905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91440" rtl="0">
              <a:lnSpc>
                <a:spcPct val="172000"/>
              </a:lnSpc>
              <a:spcBef>
                <a:spcPts val="0"/>
              </a:spcBef>
              <a:defRPr/>
            </a:lvl1pPr>
            <a:lvl2pPr marL="91440" indent="276860" rtl="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/>
            </a:lvl2pPr>
            <a:lvl3pPr marL="91440" indent="175260" rtl="0">
              <a:spcBef>
                <a:spcPts val="200"/>
              </a:spcBef>
              <a:spcAft>
                <a:spcPts val="0"/>
              </a:spcAft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r" rtl="0">
              <a:lnSpc>
                <a:spcPct val="126153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315389" y="789713"/>
            <a:ext cx="4642820" cy="47708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r" rtl="0">
              <a:lnSpc>
                <a:spcPct val="102500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1400403" y="1372790"/>
            <a:ext cx="6527581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7500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-Text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pic" idx="2"/>
          </p:nvPr>
        </p:nvSpPr>
        <p:spPr>
          <a:xfrm>
            <a:off x="0" y="692952"/>
            <a:ext cx="3883850" cy="4450547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137592" y="1372790"/>
            <a:ext cx="4701502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rtl="0">
              <a:lnSpc>
                <a:spcPct val="107500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r" rtl="0">
              <a:lnSpc>
                <a:spcPct val="126153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4"/>
          </p:nvPr>
        </p:nvSpPr>
        <p:spPr>
          <a:xfrm>
            <a:off x="4315389" y="789713"/>
            <a:ext cx="4642820" cy="47708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r" rtl="0">
              <a:lnSpc>
                <a:spcPct val="102500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rase-Word Slide WHITE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51756" y="1300891"/>
            <a:ext cx="7194020" cy="331301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l" rtl="0">
              <a:lnSpc>
                <a:spcPct val="104999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r" rtl="0">
              <a:lnSpc>
                <a:spcPct val="126153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rase-Word Slide RED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0" y="682625"/>
            <a:ext cx="9144000" cy="4460874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BB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5573887" y="181604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r" rtl="0">
              <a:lnSpc>
                <a:spcPct val="126153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51756" y="1300891"/>
            <a:ext cx="7194020" cy="3313012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l" rtl="0">
              <a:lnSpc>
                <a:spcPct val="104999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Shape 30"/>
          <p:cNvGrpSpPr/>
          <p:nvPr/>
        </p:nvGrpSpPr>
        <p:grpSpPr>
          <a:xfrm>
            <a:off x="0" y="0"/>
            <a:ext cx="9144000" cy="682625"/>
            <a:chOff x="0" y="1040405"/>
            <a:chExt cx="9144000" cy="910167"/>
          </a:xfrm>
        </p:grpSpPr>
        <p:sp>
          <p:nvSpPr>
            <p:cNvPr id="31" name="Shape 31"/>
            <p:cNvSpPr/>
            <p:nvPr/>
          </p:nvSpPr>
          <p:spPr>
            <a:xfrm>
              <a:off x="0" y="1040405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" name="Shape 3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06916" y="1238313"/>
              <a:ext cx="3284042" cy="4761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Shape 33"/>
          <p:cNvSpPr/>
          <p:nvPr/>
        </p:nvSpPr>
        <p:spPr>
          <a:xfrm>
            <a:off x="8518367" y="4763429"/>
            <a:ext cx="435435" cy="2539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600" b="0" i="0" u="none" strike="noStrike" cap="none" baseline="0">
                <a:solidFill>
                  <a:srgbClr val="636D6E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600" b="0" i="0" u="none" strike="noStrike" cap="none" baseline="0">
              <a:solidFill>
                <a:srgbClr val="636D6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3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628444" y="172357"/>
            <a:ext cx="4337649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3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COLLEGE OF ENGINEERING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71060" y="2481801"/>
            <a:ext cx="8495033" cy="588610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 sz="4000" b="1" i="0" u="none" strike="noStrike" cap="none" baseline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Build An Electric Train</a:t>
            </a:r>
          </a:p>
        </p:txBody>
      </p:sp>
    </p:spTree>
  </p:cSld>
  <p:clrMapOvr>
    <a:masterClrMapping/>
  </p:clrMapOvr>
  <p:transition xmlns:p14="http://schemas.microsoft.com/office/powerpoint/2010/main" spd="slow" advTm="21279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1506" y="1177132"/>
            <a:ext cx="8387700" cy="359016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BB0000"/>
                </a:solidFill>
              </a:rPr>
              <a:t>Magnets produce a magnetic field, which can interact with other magnets and cause a force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4315389" y="789713"/>
            <a:ext cx="4642800" cy="47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MAGNETS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6649600" y="34050"/>
            <a:ext cx="3000000" cy="60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>
                <a:solidFill>
                  <a:schemeClr val="lt1"/>
                </a:solidFill>
              </a:rPr>
              <a:t>COLLEGE OF ENGINEERING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550" y="2395850"/>
            <a:ext cx="285750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000" y="2395850"/>
            <a:ext cx="2867025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150" y="4215225"/>
            <a:ext cx="933450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 advTm="38248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137592" y="1372790"/>
            <a:ext cx="4701502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The field is invisible</a:t>
            </a:r>
          </a:p>
          <a:p>
            <a:pPr marL="457200" marR="0" lvl="0" indent="-4572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But it is real</a:t>
            </a:r>
          </a:p>
          <a:p>
            <a:pPr marL="457200" marR="0" lvl="0" indent="-4572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It can act on magnetic objects</a:t>
            </a:r>
          </a:p>
          <a:p>
            <a:pPr marL="457200" marR="0" lvl="0" indent="-4572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Repel or attract them</a:t>
            </a:r>
          </a:p>
          <a:p>
            <a:pPr marL="0" marR="0" lvl="0" indent="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Font typeface="Arial"/>
              <a:buNone/>
            </a:pPr>
            <a:endParaRPr sz="3200" b="0" i="0" u="none" strike="noStrike" cap="none" baseline="0">
              <a:solidFill>
                <a:srgbClr val="BB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COLLEGE OF ENGINEERING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3"/>
          </p:nvPr>
        </p:nvSpPr>
        <p:spPr>
          <a:xfrm>
            <a:off x="2722300" y="789725"/>
            <a:ext cx="6235799" cy="4769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SAY THE MAGNET HAS A FIELD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364" y="1372790"/>
            <a:ext cx="3505200" cy="300870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4315389" y="4743450"/>
            <a:ext cx="3362878" cy="3231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http://www2.ece.ohio-state.edu/~anderson/Outreach_speaker.html</a:t>
            </a:r>
          </a:p>
        </p:txBody>
      </p:sp>
    </p:spTree>
  </p:cSld>
  <p:clrMapOvr>
    <a:masterClrMapping/>
  </p:clrMapOvr>
  <p:transition xmlns:p14="http://schemas.microsoft.com/office/powerpoint/2010/main" spd="slow" advTm="48522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137592" y="1372790"/>
            <a:ext cx="4701502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 dirty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Opposite poles attract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 dirty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North </a:t>
            </a:r>
            <a:r>
              <a:rPr lang="en" sz="2400" b="0" i="0" u="none" strike="noStrike" cap="none" baseline="0" dirty="0" smtClean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end of compass needle attracted to south pole of magnet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 dirty="0" smtClean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Why can’t we feel the magnetic field?</a:t>
            </a:r>
          </a:p>
          <a:p>
            <a:pPr marL="0" marR="0" lvl="0" indent="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Font typeface="Arial"/>
              <a:buNone/>
            </a:pPr>
            <a:endParaRPr sz="3200" b="0" i="0" u="none" strike="noStrike" cap="none" baseline="0" dirty="0">
              <a:solidFill>
                <a:srgbClr val="BB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COLLEGE OF ENGINEERING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3"/>
          </p:nvPr>
        </p:nvSpPr>
        <p:spPr>
          <a:xfrm>
            <a:off x="4315389" y="789713"/>
            <a:ext cx="4642820" cy="47708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Example: compass needle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5038163" y="3950448"/>
            <a:ext cx="3645087" cy="508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We’re not magnetic!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4">
            <a:alphaModFix/>
          </a:blip>
          <a:srcRect l="-34949" r="-34949"/>
          <a:stretch/>
        </p:blipFill>
        <p:spPr>
          <a:xfrm>
            <a:off x="0" y="1372790"/>
            <a:ext cx="3809999" cy="308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/>
          <p:nvPr/>
        </p:nvSpPr>
        <p:spPr>
          <a:xfrm>
            <a:off x="289206" y="4767262"/>
            <a:ext cx="4572000" cy="1964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lang="en" sz="1100" b="0" i="0" u="sng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hyperphysics.phy-astr.gsu.edu/.../ elemag.html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4315389" y="4743450"/>
            <a:ext cx="3362878" cy="3231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http://www2.ece.ohio-state.edu/~anderson/Outreach_speaker.html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81542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137592" y="1372790"/>
            <a:ext cx="4701502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Which side is the N pole?</a:t>
            </a:r>
          </a:p>
          <a:p>
            <a:pPr marL="457200" marR="0" lvl="0" indent="-4572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Which side is the S pole?</a:t>
            </a:r>
          </a:p>
          <a:p>
            <a:pPr marL="0" marR="0" lvl="0" indent="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Font typeface="Arial"/>
              <a:buNone/>
            </a:pPr>
            <a:endParaRPr sz="3200" b="0" i="0" u="none" strike="noStrike" cap="none" baseline="0">
              <a:solidFill>
                <a:srgbClr val="BB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body" idx="2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COLLEGE OF ENGINEERING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3"/>
          </p:nvPr>
        </p:nvSpPr>
        <p:spPr>
          <a:xfrm>
            <a:off x="4315389" y="789713"/>
            <a:ext cx="4642820" cy="47708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Let’s Practice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591" y="1372790"/>
            <a:ext cx="3809999" cy="222884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/>
          <p:nvPr/>
        </p:nvSpPr>
        <p:spPr>
          <a:xfrm>
            <a:off x="396875" y="4356497"/>
            <a:ext cx="1236663" cy="670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Noto Symbol"/>
              <a:buNone/>
            </a:pPr>
            <a:r>
              <a:rPr lang="en" sz="14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Web.mit.edu</a:t>
            </a:r>
            <a:r>
              <a:rPr lang="en"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Physics 8.02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Noto Symbol"/>
              <a:buNone/>
            </a:pPr>
            <a:r>
              <a:rPr lang="en"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Module Guide 09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4315389" y="4743450"/>
            <a:ext cx="3362878" cy="3231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http://www2.ece.ohio-state.edu/~anderson/Outreach_speaker.html</a:t>
            </a:r>
          </a:p>
        </p:txBody>
      </p:sp>
    </p:spTree>
  </p:cSld>
  <p:clrMapOvr>
    <a:masterClrMapping/>
  </p:clrMapOvr>
  <p:transition xmlns:p14="http://schemas.microsoft.com/office/powerpoint/2010/main" spd="slow" advTm="23574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137592" y="1372790"/>
            <a:ext cx="4701502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</a:p>
          <a:p>
            <a:pPr marL="457200" marR="0" lvl="0" indent="-4572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Arrows point out of the North pole and into the south pole.</a:t>
            </a:r>
          </a:p>
          <a:p>
            <a:pPr marL="0" marR="0" lvl="0" indent="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Font typeface="Arial"/>
              <a:buNone/>
            </a:pPr>
            <a:endParaRPr sz="3200" b="0" i="0" u="none" strike="noStrike" cap="none" baseline="0">
              <a:solidFill>
                <a:srgbClr val="BB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COLLEGE OF ENGINEERING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3"/>
          </p:nvPr>
        </p:nvSpPr>
        <p:spPr>
          <a:xfrm>
            <a:off x="4137599" y="789725"/>
            <a:ext cx="4820699" cy="4769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Let’s Practice</a:t>
            </a:r>
          </a:p>
          <a:p>
            <a:pPr marL="0" marR="0" lvl="0" indent="0" algn="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Font typeface="Arial"/>
              <a:buNone/>
            </a:pPr>
            <a:endParaRPr sz="1600" b="1" i="0" u="none" strike="noStrike" cap="none" baseline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591" y="1372790"/>
            <a:ext cx="3809999" cy="222884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/>
          <p:nvPr/>
        </p:nvSpPr>
        <p:spPr>
          <a:xfrm>
            <a:off x="396875" y="4356497"/>
            <a:ext cx="1236663" cy="670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Noto Symbol"/>
              <a:buNone/>
            </a:pPr>
            <a:r>
              <a:rPr lang="en" sz="14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Web.mit.edu/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Noto Symbol"/>
              <a:buNone/>
            </a:pPr>
            <a:r>
              <a:rPr lang="en"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Physics 8.02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Noto Symbol"/>
              <a:buNone/>
            </a:pPr>
            <a:r>
              <a:rPr lang="en"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Module Guide 09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4315389" y="4743450"/>
            <a:ext cx="3362878" cy="3231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http://www2.ece.ohio-state.edu/~anderson/Outreach_speaker.html</a:t>
            </a:r>
          </a:p>
        </p:txBody>
      </p:sp>
    </p:spTree>
  </p:cSld>
  <p:clrMapOvr>
    <a:masterClrMapping/>
  </p:clrMapOvr>
  <p:transition xmlns:p14="http://schemas.microsoft.com/office/powerpoint/2010/main" spd="slow" advTm="26103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COLLEGE OF ENGINEERING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396866" y="789725"/>
            <a:ext cx="8561400" cy="4769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Let’s Practice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1181885" y="1281241"/>
            <a:ext cx="7731477" cy="2774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these magnets attract or repel each other?</a:t>
            </a:r>
          </a:p>
        </p:txBody>
      </p:sp>
      <p:pic>
        <p:nvPicPr>
          <p:cNvPr id="184" name="Shape 184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941909"/>
            <a:ext cx="3809999" cy="222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45087" y="1941909"/>
            <a:ext cx="3809999" cy="222884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>
            <a:off x="396875" y="4356497"/>
            <a:ext cx="1236663" cy="670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Noto Symbol"/>
              <a:buNone/>
            </a:pPr>
            <a:r>
              <a:rPr lang="en" sz="14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Web.mit.edu/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Noto Symbol"/>
              <a:buNone/>
            </a:pPr>
            <a:r>
              <a:rPr lang="en"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Physics 8.02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Noto Symbol"/>
              <a:buNone/>
            </a:pPr>
            <a:r>
              <a:rPr lang="en"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Module Guide 09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4315389" y="4743450"/>
            <a:ext cx="3362878" cy="3231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http://www2.ece.ohio-state.edu/~anderson/Outreach_speaker.html</a:t>
            </a:r>
          </a:p>
        </p:txBody>
      </p:sp>
    </p:spTree>
  </p:cSld>
  <p:clrMapOvr>
    <a:masterClrMapping/>
  </p:clrMapOvr>
  <p:transition xmlns:p14="http://schemas.microsoft.com/office/powerpoint/2010/main" spd="slow" advTm="44773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COLLEGE OF ENGINEERING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396875" y="985153"/>
            <a:ext cx="8569217" cy="574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Opposite poles attract: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6768353" y="3182470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Shape 19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1941909"/>
            <a:ext cx="3809999" cy="222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145087" y="1941909"/>
            <a:ext cx="3809999" cy="222884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/>
          <p:nvPr/>
        </p:nvSpPr>
        <p:spPr>
          <a:xfrm>
            <a:off x="396875" y="4356497"/>
            <a:ext cx="1236663" cy="670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Noto Symbol"/>
              <a:buNone/>
            </a:pPr>
            <a:r>
              <a:rPr lang="en" sz="14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Web.mit.edu/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Noto Symbol"/>
              <a:buNone/>
            </a:pPr>
            <a:r>
              <a:rPr lang="en"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Physics 8.02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Noto Symbol"/>
              <a:buNone/>
            </a:pPr>
            <a:r>
              <a:rPr lang="en"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Module Guide 09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4315389" y="4743450"/>
            <a:ext cx="3362878" cy="3231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http://www2.ece.ohio-state.edu/~anderson/Outreach_speaker.html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14837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24" r="-20"/>
          <a:stretch/>
        </p:blipFill>
        <p:spPr>
          <a:xfrm>
            <a:off x="229597" y="1080044"/>
            <a:ext cx="2767892" cy="220129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137592" y="1372790"/>
            <a:ext cx="4701502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3600" b="0" i="0" u="none" strike="noStrike" cap="none" baseline="0" dirty="0" smtClean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3600" b="0" i="0" u="none" strike="noStrike" cap="none" baseline="0" dirty="0" smtClean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" sz="3600" b="0" i="0" u="none" strike="noStrike" cap="none" baseline="0" dirty="0" smtClean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z </a:t>
            </a:r>
            <a:r>
              <a:rPr lang="en" sz="3600" b="0" i="0" u="none" strike="noStrike" cap="none" baseline="0" dirty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Law:</a:t>
            </a:r>
          </a:p>
          <a:p>
            <a:pPr marL="891539" marR="0" lvl="3" indent="-345439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 current (I) passes through a wire, it creates a magnetic field (B)</a:t>
            </a:r>
          </a:p>
          <a:p>
            <a:pPr marL="457200" marR="0" lvl="0" indent="-4572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3600" b="0" i="0" u="none" strike="noStrike" cap="none" baseline="0" dirty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Use right hand rule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3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COLLEGE OF ENGINEERING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4"/>
          </p:nvPr>
        </p:nvSpPr>
        <p:spPr>
          <a:xfrm>
            <a:off x="4315389" y="789713"/>
            <a:ext cx="4642820" cy="47708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 sz="2400" b="1">
                <a:solidFill>
                  <a:srgbClr val="595959"/>
                </a:solidFill>
              </a:rPr>
              <a:t>CURRENT THROUGH WIRE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229597" y="4543950"/>
            <a:ext cx="3304831" cy="3231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http://www.siemon.com/uk/white_papers/images/06-05-01-magnets2.gif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4315389" y="4743450"/>
            <a:ext cx="3362878" cy="3231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http://www2.ece.ohio-state.edu/~anderson/Outreach_speaker.html</a:t>
            </a:r>
          </a:p>
        </p:txBody>
      </p:sp>
    </p:spTree>
  </p:cSld>
  <p:clrMapOvr>
    <a:masterClrMapping/>
  </p:clrMapOvr>
  <p:transition xmlns:p14="http://schemas.microsoft.com/office/powerpoint/2010/main" spd="slow" advTm="70711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3737619" y="1372790"/>
            <a:ext cx="5220590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●"/>
            </a:pPr>
            <a:r>
              <a:rPr lang="en" sz="2400" b="0" i="0" u="none" strike="noStrike" cap="none" baseline="0" dirty="0">
                <a:solidFill>
                  <a:srgbClr val="BB0000"/>
                </a:solidFill>
                <a:sym typeface="Arial"/>
              </a:rPr>
              <a:t>Point your thumb in the direction of the current (I) and wrap your fingers around the wire</a:t>
            </a:r>
            <a:r>
              <a:rPr lang="en" sz="2400" dirty="0">
                <a:solidFill>
                  <a:srgbClr val="BB0000"/>
                </a:solidFill>
              </a:rPr>
              <a:t>.</a:t>
            </a:r>
            <a:r>
              <a:rPr lang="en" sz="2400" b="0" i="0" u="none" strike="noStrike" cap="none" baseline="0" dirty="0">
                <a:solidFill>
                  <a:srgbClr val="BB0000"/>
                </a:solidFill>
                <a:sym typeface="Arial"/>
              </a:rPr>
              <a:t> </a:t>
            </a:r>
          </a:p>
          <a:p>
            <a:pPr marL="457200" marR="0" lvl="0" indent="-3429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BB0000"/>
                </a:solidFill>
              </a:rPr>
              <a:t>Y</a:t>
            </a:r>
            <a:r>
              <a:rPr lang="en" sz="2400" b="0" i="0" u="none" strike="noStrike" cap="none" baseline="0" dirty="0">
                <a:solidFill>
                  <a:srgbClr val="BB0000"/>
                </a:solidFill>
                <a:sym typeface="Arial"/>
              </a:rPr>
              <a:t>our fingers point in the direction of the magnetic field</a:t>
            </a:r>
            <a:r>
              <a:rPr lang="en" sz="2400" dirty="0">
                <a:solidFill>
                  <a:srgbClr val="BB0000"/>
                </a:solidFill>
              </a:rPr>
              <a:t> (B)</a:t>
            </a:r>
          </a:p>
          <a:p>
            <a:pPr marL="0" marR="0" lvl="0" indent="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Font typeface="Arial"/>
              <a:buNone/>
            </a:pPr>
            <a:endParaRPr sz="3200" b="0" i="0" u="none" strike="noStrike" cap="none" baseline="0" dirty="0">
              <a:solidFill>
                <a:srgbClr val="BB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2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COLLEGE OF ENGINEERING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3"/>
          </p:nvPr>
        </p:nvSpPr>
        <p:spPr>
          <a:xfrm>
            <a:off x="4315389" y="789713"/>
            <a:ext cx="4642820" cy="47708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RIGHT HAND RULE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05" y="1067124"/>
            <a:ext cx="4069324" cy="300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 advTm="54267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628444" y="172357"/>
            <a:ext cx="4337699" cy="501599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3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COLLEGE OF ENGINEERING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2"/>
          </p:nvPr>
        </p:nvSpPr>
        <p:spPr>
          <a:xfrm>
            <a:off x="471060" y="2481801"/>
            <a:ext cx="8495100" cy="5885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 sz="40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Experimental Procedure</a:t>
            </a:r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595959"/>
              </a:buClr>
              <a:buFont typeface="Arial"/>
              <a:buNone/>
            </a:pPr>
            <a:endParaRPr sz="4000" b="1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xmlns:p14="http://schemas.microsoft.com/office/powerpoint/2010/main" spd="slow" advTm="8771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628444" y="172357"/>
            <a:ext cx="4337699" cy="501599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3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COLLEGE OF ENGINEERING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71060" y="2481801"/>
            <a:ext cx="8495100" cy="5885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 sz="40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Pre-Lab</a:t>
            </a:r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 sz="40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Introduction to the Physics</a:t>
            </a:r>
          </a:p>
        </p:txBody>
      </p:sp>
    </p:spTree>
  </p:cSld>
  <p:clrMapOvr>
    <a:masterClrMapping/>
  </p:clrMapOvr>
  <p:transition xmlns:p14="http://schemas.microsoft.com/office/powerpoint/2010/main" spd="slow" advTm="21414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COLLEGE OF ENGINEERING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2"/>
          </p:nvPr>
        </p:nvSpPr>
        <p:spPr>
          <a:xfrm>
            <a:off x="1773777" y="789713"/>
            <a:ext cx="5596499" cy="4769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Grab All O</a:t>
            </a:r>
            <a:r>
              <a:rPr lang="en" sz="2400" b="1">
                <a:solidFill>
                  <a:srgbClr val="595959"/>
                </a:solidFill>
              </a:rPr>
              <a:t>f </a:t>
            </a:r>
            <a:r>
              <a:rPr lang="en" sz="24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Your Parts</a:t>
            </a:r>
          </a:p>
        </p:txBody>
      </p:sp>
      <p:graphicFrame>
        <p:nvGraphicFramePr>
          <p:cNvPr id="229" name="Shape 229"/>
          <p:cNvGraphicFramePr/>
          <p:nvPr>
            <p:extLst>
              <p:ext uri="{D42A27DB-BD31-4B8C-83A1-F6EECF244321}">
                <p14:modId xmlns:p14="http://schemas.microsoft.com/office/powerpoint/2010/main" val="1758725474"/>
              </p:ext>
            </p:extLst>
          </p:nvPr>
        </p:nvGraphicFramePr>
        <p:xfrm>
          <a:off x="196174" y="1184107"/>
          <a:ext cx="8769918" cy="3884919"/>
        </p:xfrm>
        <a:graphic>
          <a:graphicData uri="http://schemas.openxmlformats.org/drawingml/2006/table">
            <a:tbl>
              <a:tblPr>
                <a:noFill/>
                <a:tableStyleId>{93F37211-C5A4-47B9-AE98-F225D0705DA1}</a:tableStyleId>
              </a:tblPr>
              <a:tblGrid>
                <a:gridCol w="2923306"/>
                <a:gridCol w="2923306"/>
                <a:gridCol w="2923306"/>
              </a:tblGrid>
              <a:tr h="51248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/>
                        <a:t>#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400" b="1"/>
                        <a:t>Unit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/>
                        <a:t>Description</a:t>
                      </a:r>
                    </a:p>
                  </a:txBody>
                  <a:tcPr marL="91425" marR="91425" marT="91425" marB="91425"/>
                </a:tc>
              </a:tr>
              <a:tr h="84959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000" dirty="0"/>
                        <a:t>4 or 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Each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Rare Earth Neodymium </a:t>
                      </a:r>
                      <a:r>
                        <a:rPr lang="en" sz="1600" b="1" dirty="0"/>
                        <a:t>Magnets</a:t>
                      </a:r>
                      <a:r>
                        <a:rPr lang="en" sz="1600" dirty="0"/>
                        <a:t>, 1/2 x 1/8 inch Disc N48</a:t>
                      </a:r>
                    </a:p>
                  </a:txBody>
                  <a:tcPr marL="91425" marR="91425" marT="91425" marB="91425"/>
                </a:tc>
              </a:tr>
              <a:tr h="84959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Spool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6 yard spool of 20 gauge, uninsulated </a:t>
                      </a:r>
                      <a:r>
                        <a:rPr lang="en" sz="1600" b="1"/>
                        <a:t>copper wire</a:t>
                      </a:r>
                      <a:r>
                        <a:rPr lang="en" sz="1600"/>
                        <a:t> (5.5m, d=.032" = .812mm)*</a:t>
                      </a:r>
                    </a:p>
                  </a:txBody>
                  <a:tcPr marL="91425" marR="91425" marT="91425" marB="91425"/>
                </a:tc>
              </a:tr>
              <a:tr h="84959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Each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AAA </a:t>
                      </a:r>
                      <a:r>
                        <a:rPr lang="en" sz="1600" b="1"/>
                        <a:t>battery</a:t>
                      </a:r>
                      <a:r>
                        <a:rPr lang="en" sz="1600"/>
                        <a:t> (preferably Procell Alkaline Batteries from duracell)</a:t>
                      </a:r>
                    </a:p>
                  </a:txBody>
                  <a:tcPr marL="91425" marR="91425" marT="91425" marB="91425"/>
                </a:tc>
              </a:tr>
              <a:tr h="629323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000" dirty="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Each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Dowel Rod</a:t>
                      </a:r>
                      <a:r>
                        <a:rPr lang="en" sz="1600" dirty="0"/>
                        <a:t> - ¾ inch diameter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 advTm="68787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50" t="2174" r="-49"/>
          <a:stretch/>
        </p:blipFill>
        <p:spPr>
          <a:xfrm>
            <a:off x="147913" y="2918831"/>
            <a:ext cx="3826633" cy="1973491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137592" y="1221594"/>
            <a:ext cx="4701502" cy="3670727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 dirty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Grab your dowel rod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 dirty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Uncoil 3-4 inches of copper wire from the spool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 dirty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Curl that amount of the wire over the top of the rod and under and towards you, then pull it tight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 dirty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Hold that part of the wire with your finger</a:t>
            </a:r>
          </a:p>
        </p:txBody>
      </p:sp>
      <p:pic>
        <p:nvPicPr>
          <p:cNvPr id="236" name="Shape 236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 t="247" b="-148"/>
          <a:stretch/>
        </p:blipFill>
        <p:spPr>
          <a:xfrm>
            <a:off x="298822" y="789713"/>
            <a:ext cx="1872423" cy="1872114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7" name="Shape 237"/>
          <p:cNvSpPr txBox="1">
            <a:spLocks noGrp="1"/>
          </p:cNvSpPr>
          <p:nvPr>
            <p:ph type="body" idx="4"/>
          </p:nvPr>
        </p:nvSpPr>
        <p:spPr>
          <a:xfrm>
            <a:off x="4315389" y="789713"/>
            <a:ext cx="4642820" cy="47708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 sz="16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SOLENOID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6525025" y="-47975"/>
            <a:ext cx="3000000" cy="7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>
                <a:solidFill>
                  <a:schemeClr val="lt1"/>
                </a:solidFill>
              </a:rPr>
              <a:t>COLLEGE OF ENGINEERING</a:t>
            </a:r>
          </a:p>
        </p:txBody>
      </p:sp>
    </p:spTree>
  </p:cSld>
  <p:clrMapOvr>
    <a:masterClrMapping/>
  </p:clrMapOvr>
  <p:transition xmlns:p14="http://schemas.microsoft.com/office/powerpoint/2010/main" spd="slow" advTm="4138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7317" t="10866" r="4086" b="19891"/>
          <a:stretch/>
        </p:blipFill>
        <p:spPr>
          <a:xfrm>
            <a:off x="287275" y="1071887"/>
            <a:ext cx="3291446" cy="299972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137592" y="1081436"/>
            <a:ext cx="4701502" cy="3823281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2200" dirty="0">
                <a:solidFill>
                  <a:srgbClr val="BB0000"/>
                </a:solidFill>
              </a:rPr>
              <a:t>Now turn the rod and coil the wire in the same direction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2200" b="1" i="0" u="none" strike="noStrike" cap="none" baseline="0" dirty="0">
                <a:solidFill>
                  <a:srgbClr val="BB0000"/>
                </a:solidFill>
                <a:sym typeface="Arial"/>
              </a:rPr>
              <a:t>Note</a:t>
            </a:r>
            <a:r>
              <a:rPr lang="en" sz="2200" b="0" i="0" u="none" strike="noStrike" cap="none" baseline="0" dirty="0">
                <a:solidFill>
                  <a:srgbClr val="BB0000"/>
                </a:solidFill>
                <a:sym typeface="Arial"/>
              </a:rPr>
              <a:t>: Keep the coil very tight and </a:t>
            </a:r>
            <a:r>
              <a:rPr lang="en" sz="2200" dirty="0">
                <a:solidFill>
                  <a:srgbClr val="BB0000"/>
                </a:solidFill>
              </a:rPr>
              <a:t>DO NOT curl the wire on top of another part of your wire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2200" dirty="0">
                <a:solidFill>
                  <a:srgbClr val="BB0000"/>
                </a:solidFill>
              </a:rPr>
              <a:t>I</a:t>
            </a:r>
            <a:r>
              <a:rPr lang="en" sz="2200" b="0" i="0" u="none" strike="noStrike" cap="none" baseline="0" dirty="0">
                <a:solidFill>
                  <a:srgbClr val="BB0000"/>
                </a:solidFill>
                <a:sym typeface="Arial"/>
              </a:rPr>
              <a:t>f possible have a partner hold the spool with the wire taut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2200" dirty="0">
                <a:solidFill>
                  <a:srgbClr val="BB0000"/>
                </a:solidFill>
              </a:rPr>
              <a:t>Does not have to be perfect </a:t>
            </a:r>
            <a:r>
              <a:rPr lang="en-US" sz="2200" dirty="0" smtClean="0">
                <a:solidFill>
                  <a:srgbClr val="BB0000"/>
                </a:solidFill>
              </a:rPr>
              <a:t>but </a:t>
            </a:r>
            <a:r>
              <a:rPr lang="en" sz="2200" dirty="0" smtClean="0">
                <a:solidFill>
                  <a:srgbClr val="BB0000"/>
                </a:solidFill>
              </a:rPr>
              <a:t>DO </a:t>
            </a:r>
            <a:r>
              <a:rPr lang="en" sz="2200" dirty="0">
                <a:solidFill>
                  <a:srgbClr val="BB0000"/>
                </a:solidFill>
              </a:rPr>
              <a:t>YOUR </a:t>
            </a:r>
            <a:r>
              <a:rPr lang="en" sz="2200" dirty="0" smtClean="0">
                <a:solidFill>
                  <a:srgbClr val="BB0000"/>
                </a:solidFill>
              </a:rPr>
              <a:t>BEST for</a:t>
            </a:r>
            <a:r>
              <a:rPr lang="en-US" sz="2200" dirty="0" smtClean="0">
                <a:solidFill>
                  <a:srgbClr val="BB0000"/>
                </a:solidFill>
              </a:rPr>
              <a:t> the</a:t>
            </a:r>
            <a:r>
              <a:rPr lang="en" sz="2200" dirty="0" smtClean="0">
                <a:solidFill>
                  <a:srgbClr val="BB0000"/>
                </a:solidFill>
              </a:rPr>
              <a:t> </a:t>
            </a:r>
            <a:r>
              <a:rPr lang="en" sz="2200" dirty="0">
                <a:solidFill>
                  <a:srgbClr val="BB0000"/>
                </a:solidFill>
              </a:rPr>
              <a:t>best results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3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COLLEGE OF ENGINEERING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4"/>
          </p:nvPr>
        </p:nvSpPr>
        <p:spPr>
          <a:xfrm>
            <a:off x="4315389" y="789713"/>
            <a:ext cx="4642820" cy="291723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 sz="16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Curling Wire</a:t>
            </a:r>
          </a:p>
        </p:txBody>
      </p:sp>
    </p:spTree>
  </p:cSld>
  <p:clrMapOvr>
    <a:masterClrMapping/>
  </p:clrMapOvr>
  <p:transition xmlns:p14="http://schemas.microsoft.com/office/powerpoint/2010/main" spd="slow" advTm="79036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137592" y="1372790"/>
            <a:ext cx="4701502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2200" b="0" i="0" u="none" strike="noStrike" cap="none" baseline="0" dirty="0">
                <a:solidFill>
                  <a:srgbClr val="BB0000"/>
                </a:solidFill>
                <a:sym typeface="Arial"/>
              </a:rPr>
              <a:t>Once you are done coiling the wire,</a:t>
            </a:r>
            <a:r>
              <a:rPr lang="en" sz="2200" dirty="0">
                <a:solidFill>
                  <a:srgbClr val="BB0000"/>
                </a:solidFill>
              </a:rPr>
              <a:t> carefully pull the wire from the dowel rod and set it aside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2200" dirty="0">
                <a:solidFill>
                  <a:srgbClr val="BB0000"/>
                </a:solidFill>
              </a:rPr>
              <a:t>Now i</a:t>
            </a:r>
            <a:r>
              <a:rPr lang="en" sz="2200" b="0" i="0" u="none" strike="noStrike" cap="none" baseline="0" dirty="0">
                <a:solidFill>
                  <a:srgbClr val="BB0000"/>
                </a:solidFill>
                <a:sym typeface="Arial"/>
              </a:rPr>
              <a:t>t is time to create the train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2200" b="0" i="0" u="none" strike="noStrike" cap="none" baseline="0" dirty="0">
                <a:solidFill>
                  <a:srgbClr val="BB0000"/>
                </a:solidFill>
                <a:sym typeface="Arial"/>
              </a:rPr>
              <a:t>Divide your magnets into two equal stacks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2200" b="0" i="0" u="none" strike="noStrike" cap="none" baseline="0" dirty="0">
                <a:solidFill>
                  <a:srgbClr val="BB0000"/>
                </a:solidFill>
                <a:sym typeface="Arial"/>
              </a:rPr>
              <a:t>Test the poles by finding which ends of the two stacks repel each other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2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COLLEGE OF ENGINEERING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3"/>
          </p:nvPr>
        </p:nvSpPr>
        <p:spPr>
          <a:xfrm>
            <a:off x="4315389" y="789713"/>
            <a:ext cx="4642820" cy="47708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 sz="16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MAKING YOUR TRAIN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700" y="937325"/>
            <a:ext cx="38469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 advTm="77038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123917" y="1266790"/>
            <a:ext cx="4701599" cy="3394500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 dirty="0">
                <a:solidFill>
                  <a:srgbClr val="BB0000"/>
                </a:solidFill>
                <a:sym typeface="Arial"/>
              </a:rPr>
              <a:t>Stick the repelling ends onto each end of the battery like shown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 dirty="0">
                <a:solidFill>
                  <a:srgbClr val="BB0000"/>
                </a:solidFill>
                <a:sym typeface="Arial"/>
              </a:rPr>
              <a:t>Gently push the “train” into your solenoid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2400" dirty="0">
                <a:solidFill>
                  <a:srgbClr val="BB0000"/>
                </a:solidFill>
              </a:rPr>
              <a:t>Then w</a:t>
            </a:r>
            <a:r>
              <a:rPr lang="en" sz="2400" b="0" i="0" u="none" strike="noStrike" cap="none" baseline="0" dirty="0">
                <a:solidFill>
                  <a:srgbClr val="BB0000"/>
                </a:solidFill>
                <a:sym typeface="Arial"/>
              </a:rPr>
              <a:t>atch it shoot out the other end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2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COLLEGE OF ENGINEERING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3"/>
          </p:nvPr>
        </p:nvSpPr>
        <p:spPr>
          <a:xfrm>
            <a:off x="4315389" y="789713"/>
            <a:ext cx="4642820" cy="47708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 sz="1600" b="1">
                <a:solidFill>
                  <a:srgbClr val="595959"/>
                </a:solidFill>
              </a:rPr>
              <a:t>MAKING YOUR TRAIN</a:t>
            </a:r>
          </a:p>
        </p:txBody>
      </p:sp>
      <p:pic>
        <p:nvPicPr>
          <p:cNvPr id="263" name="Shape 263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138" r="1076"/>
          <a:stretch/>
        </p:blipFill>
        <p:spPr>
          <a:xfrm>
            <a:off x="573850" y="789724"/>
            <a:ext cx="3550074" cy="20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3575" y="2946375"/>
            <a:ext cx="2836726" cy="212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 advTm="60982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3428750" y="1153925"/>
            <a:ext cx="5406000" cy="3885027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43333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2200" b="0" i="0" u="none" strike="noStrike" cap="none" baseline="0" dirty="0">
                <a:solidFill>
                  <a:srgbClr val="BB0000"/>
                </a:solidFill>
                <a:sym typeface="Arial"/>
              </a:rPr>
              <a:t>If your train refuses to enter the solenoid, then turn your train around and try again</a:t>
            </a:r>
          </a:p>
          <a:p>
            <a:pPr marL="457200" marR="0" lvl="0" indent="-419100" algn="l" rtl="0">
              <a:lnSpc>
                <a:spcPct val="143333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2200" b="0" i="0" u="none" strike="noStrike" cap="none" baseline="0" dirty="0">
                <a:solidFill>
                  <a:srgbClr val="BB0000"/>
                </a:solidFill>
                <a:sym typeface="Arial"/>
              </a:rPr>
              <a:t>If your train does not move and your wire is shaking, this means the magnets are attracted to each other and you must turn one stack of ma</a:t>
            </a:r>
            <a:r>
              <a:rPr lang="en" sz="2200" dirty="0">
                <a:solidFill>
                  <a:srgbClr val="BB0000"/>
                </a:solidFill>
              </a:rPr>
              <a:t>gnets </a:t>
            </a:r>
            <a:r>
              <a:rPr lang="en" sz="2200" b="0" i="0" u="none" strike="noStrike" cap="none" baseline="0" dirty="0">
                <a:solidFill>
                  <a:srgbClr val="BB0000"/>
                </a:solidFill>
                <a:sym typeface="Arial"/>
              </a:rPr>
              <a:t>around and try again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2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COLLEGE OF ENGINEERING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3"/>
          </p:nvPr>
        </p:nvSpPr>
        <p:spPr>
          <a:xfrm>
            <a:off x="4315389" y="789713"/>
            <a:ext cx="4642820" cy="47708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 sz="16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TROUBLESHOOTING</a:t>
            </a:r>
          </a:p>
        </p:txBody>
      </p:sp>
      <p:pic>
        <p:nvPicPr>
          <p:cNvPr id="272" name="Shape 272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329" r="-59"/>
          <a:stretch/>
        </p:blipFill>
        <p:spPr>
          <a:xfrm>
            <a:off x="129800" y="1456525"/>
            <a:ext cx="3298947" cy="25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 advTm="129062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313765" y="1114116"/>
            <a:ext cx="8525399" cy="3394500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None/>
            </a:pPr>
            <a:r>
              <a:rPr lang="en" sz="2200" dirty="0">
                <a:solidFill>
                  <a:srgbClr val="B70F20"/>
                </a:solidFill>
              </a:rPr>
              <a:t>You can add multiple solenoid “tracks” together to form one longer “track”:</a:t>
            </a:r>
          </a:p>
          <a:p>
            <a:pPr marL="457200" lvl="0" indent="-298450" rtl="0">
              <a:spcBef>
                <a:spcPts val="0"/>
              </a:spcBef>
              <a:buClr>
                <a:srgbClr val="B70F20"/>
              </a:buClr>
              <a:buSzPct val="61111"/>
              <a:buFont typeface="Arial"/>
              <a:buChar char="●"/>
            </a:pPr>
            <a:r>
              <a:rPr lang="en" sz="2200" dirty="0">
                <a:solidFill>
                  <a:srgbClr val="B70F20"/>
                </a:solidFill>
              </a:rPr>
              <a:t>Ensure that the two solenoids are wound in the same direction (if they are wound in opposite directions, they cannot be combined)</a:t>
            </a:r>
          </a:p>
          <a:p>
            <a:pPr marL="457200" lvl="0" indent="-298450" rtl="0">
              <a:spcBef>
                <a:spcPts val="0"/>
              </a:spcBef>
              <a:buClr>
                <a:srgbClr val="B70F20"/>
              </a:buClr>
              <a:buSzPct val="61111"/>
              <a:buFont typeface="Arial"/>
              <a:buChar char="●"/>
            </a:pPr>
            <a:r>
              <a:rPr lang="en" sz="2200" dirty="0">
                <a:solidFill>
                  <a:srgbClr val="B70F20"/>
                </a:solidFill>
              </a:rPr>
              <a:t>Insert a dowel rod through each solenoid and push them together</a:t>
            </a:r>
          </a:p>
          <a:p>
            <a:pPr marL="457200" lvl="0" indent="-298450" rtl="0">
              <a:spcBef>
                <a:spcPts val="0"/>
              </a:spcBef>
              <a:buClr>
                <a:srgbClr val="B70F20"/>
              </a:buClr>
              <a:buSzPct val="61111"/>
              <a:buFont typeface="Arial"/>
              <a:buChar char="●"/>
            </a:pPr>
            <a:r>
              <a:rPr lang="en" sz="2200" dirty="0">
                <a:solidFill>
                  <a:srgbClr val="B70F20"/>
                </a:solidFill>
              </a:rPr>
              <a:t>Gently use scotch tape to connect the two ends together, being careful not to deform the smooth, circular shape of the solenoids (or else the train will snag)</a:t>
            </a:r>
          </a:p>
          <a:p>
            <a:pPr marL="457200" lvl="0" indent="-298450" rtl="0">
              <a:spcBef>
                <a:spcPts val="0"/>
              </a:spcBef>
              <a:buClr>
                <a:srgbClr val="B70F20"/>
              </a:buClr>
              <a:buSzPct val="61111"/>
              <a:buFont typeface="Arial"/>
              <a:buChar char="●"/>
            </a:pPr>
            <a:r>
              <a:rPr lang="en" sz="2200" dirty="0">
                <a:solidFill>
                  <a:srgbClr val="B70F20"/>
                </a:solidFill>
              </a:rPr>
              <a:t>Remove the dowel rod</a:t>
            </a:r>
          </a:p>
          <a:p>
            <a:pPr marR="0" lvl="0" algn="l" rtl="0">
              <a:lnSpc>
                <a:spcPct val="143333"/>
              </a:lnSpc>
              <a:spcBef>
                <a:spcPts val="0"/>
              </a:spcBef>
              <a:buNone/>
            </a:pPr>
            <a:endParaRPr sz="2400" dirty="0">
              <a:solidFill>
                <a:srgbClr val="BB0000"/>
              </a:solidFill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body" idx="2"/>
          </p:nvPr>
        </p:nvSpPr>
        <p:spPr>
          <a:xfrm>
            <a:off x="5573887" y="172357"/>
            <a:ext cx="3392099" cy="501599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COLLEGE OF ENGINEERING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3"/>
          </p:nvPr>
        </p:nvSpPr>
        <p:spPr>
          <a:xfrm>
            <a:off x="4315389" y="789713"/>
            <a:ext cx="4642800" cy="4769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 sz="1600" b="1">
                <a:solidFill>
                  <a:schemeClr val="accent6"/>
                </a:solidFill>
              </a:rPr>
              <a:t>ADVANCED</a:t>
            </a:r>
          </a:p>
        </p:txBody>
      </p:sp>
    </p:spTree>
  </p:cSld>
  <p:clrMapOvr>
    <a:masterClrMapping/>
  </p:clrMapOvr>
  <p:transition xmlns:p14="http://schemas.microsoft.com/office/powerpoint/2010/main" spd="slow" advTm="119474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5573887" y="1372790"/>
            <a:ext cx="3265207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43333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rgbClr val="BB0000"/>
                </a:solidFill>
                <a:sym typeface="Arial"/>
              </a:rPr>
              <a:t>Flows like water in a stream</a:t>
            </a:r>
          </a:p>
          <a:p>
            <a:pPr marL="457200" marR="0" lvl="0" indent="-419100" algn="l" rtl="0">
              <a:lnSpc>
                <a:spcPct val="143333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BB0000"/>
                </a:solidFill>
              </a:rPr>
              <a:t>Goes from higher to lower potential like a stream flows from the top to the bottom of a hill</a:t>
            </a:r>
          </a:p>
          <a:p>
            <a:pPr marL="457200" marR="0" lvl="0" indent="-419100" algn="l" rtl="0">
              <a:lnSpc>
                <a:spcPct val="143333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rgbClr val="BB0000"/>
                </a:solidFill>
                <a:sym typeface="Arial"/>
              </a:rPr>
              <a:t>Electricity travels </a:t>
            </a:r>
            <a:r>
              <a:rPr lang="en" sz="1800" dirty="0">
                <a:solidFill>
                  <a:srgbClr val="BB0000"/>
                </a:solidFill>
              </a:rPr>
              <a:t>through</a:t>
            </a:r>
            <a:r>
              <a:rPr lang="en" sz="1800" b="0" i="0" u="none" strike="noStrike" cap="none" baseline="0" dirty="0">
                <a:solidFill>
                  <a:srgbClr val="BB0000"/>
                </a:solidFill>
                <a:sym typeface="Arial"/>
              </a:rPr>
              <a:t> conductive material 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COLLEGE OF ENGINEERING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3"/>
          </p:nvPr>
        </p:nvSpPr>
        <p:spPr>
          <a:xfrm>
            <a:off x="5573887" y="784838"/>
            <a:ext cx="3392205" cy="4769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ELECTRICITY</a:t>
            </a:r>
          </a:p>
        </p:txBody>
      </p:sp>
      <p:pic>
        <p:nvPicPr>
          <p:cNvPr id="78" name="Shape 78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9250" r="7216"/>
          <a:stretch/>
        </p:blipFill>
        <p:spPr>
          <a:xfrm>
            <a:off x="129135" y="910970"/>
            <a:ext cx="5307045" cy="2673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 advTm="39794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94" b="-93"/>
          <a:stretch/>
        </p:blipFill>
        <p:spPr>
          <a:xfrm>
            <a:off x="1176425" y="1103343"/>
            <a:ext cx="3675461" cy="367252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COLLEGE OF ENGINEERING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3"/>
          </p:nvPr>
        </p:nvSpPr>
        <p:spPr>
          <a:xfrm>
            <a:off x="4315389" y="789713"/>
            <a:ext cx="4642820" cy="47708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 sz="16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CAN ELECTRICITY TRAVEL THROUGH PLASTIC?</a:t>
            </a:r>
          </a:p>
        </p:txBody>
      </p:sp>
    </p:spTree>
  </p:cSld>
  <p:clrMapOvr>
    <a:masterClrMapping/>
  </p:clrMapOvr>
  <p:transition xmlns:p14="http://schemas.microsoft.com/office/powerpoint/2010/main" spd="slow" advTm="10385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298823" y="1390932"/>
            <a:ext cx="8540270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25000"/>
              <a:buFont typeface="Arial"/>
              <a:buNone/>
            </a:pPr>
            <a:r>
              <a:rPr lang="en" sz="3200" b="0" i="0" u="none" strike="noStrike" cap="none" baseline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NO! Plastic cannot conduct electricity.</a:t>
            </a:r>
          </a:p>
          <a:p>
            <a:pPr marL="0" marR="0" lvl="0" indent="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Font typeface="Arial"/>
              <a:buNone/>
            </a:pPr>
            <a:endParaRPr sz="3200" b="0" i="0" u="none" strike="noStrike" cap="none" baseline="0">
              <a:solidFill>
                <a:srgbClr val="BB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25000"/>
              <a:buFont typeface="Arial"/>
              <a:buNone/>
            </a:pPr>
            <a:r>
              <a:rPr lang="en" sz="3200" b="0" i="0" u="none" strike="noStrike" cap="none" baseline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Can you think of anything that can? 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COLLEGE OF ENGINEERING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3"/>
          </p:nvPr>
        </p:nvSpPr>
        <p:spPr>
          <a:xfrm>
            <a:off x="298826" y="789725"/>
            <a:ext cx="8659199" cy="4769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CAN PLASTIC CONDUCT ELECTRICITY? </a:t>
            </a:r>
          </a:p>
        </p:txBody>
      </p:sp>
    </p:spTree>
  </p:cSld>
  <p:clrMapOvr>
    <a:masterClrMapping/>
  </p:clrMapOvr>
  <p:transition xmlns:p14="http://schemas.microsoft.com/office/powerpoint/2010/main" spd="slow" advTm="21314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5580"/>
          <a:stretch/>
        </p:blipFill>
        <p:spPr>
          <a:xfrm>
            <a:off x="-1" y="692950"/>
            <a:ext cx="4315399" cy="44505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285992" y="1748990"/>
            <a:ext cx="4701599" cy="3394500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25000"/>
              <a:buFont typeface="Arial"/>
              <a:buNone/>
            </a:pPr>
            <a:r>
              <a:rPr lang="en" sz="3200">
                <a:solidFill>
                  <a:srgbClr val="BB0000"/>
                </a:solidFill>
              </a:rPr>
              <a:t>YES! </a:t>
            </a:r>
          </a:p>
          <a:p>
            <a:pPr marL="0" marR="0" lvl="0" indent="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25000"/>
              <a:buFont typeface="Arial"/>
              <a:buNone/>
            </a:pPr>
            <a:r>
              <a:rPr lang="en" sz="3200" b="0" i="0" u="none" strike="noStrike" cap="none" baseline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Copper is a conductor!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3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COLLEGE OF ENGINEERING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4"/>
          </p:nvPr>
        </p:nvSpPr>
        <p:spPr>
          <a:xfrm>
            <a:off x="4442400" y="803400"/>
            <a:ext cx="4701599" cy="4769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CAN ELECTRICITY TRAVEL THROUGH COPPER?</a:t>
            </a:r>
          </a:p>
        </p:txBody>
      </p:sp>
    </p:spTree>
  </p:cSld>
  <p:clrMapOvr>
    <a:masterClrMapping/>
  </p:clrMapOvr>
  <p:transition xmlns:p14="http://schemas.microsoft.com/office/powerpoint/2010/main" spd="slow" advTm="20702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137592" y="1372790"/>
            <a:ext cx="4701599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BB0000"/>
              </a:buClr>
              <a:buSzPct val="25000"/>
              <a:buFont typeface="Arial"/>
              <a:buNone/>
            </a:pPr>
            <a:r>
              <a:rPr lang="en" sz="3200" dirty="0">
                <a:solidFill>
                  <a:srgbClr val="BB0000"/>
                </a:solidFill>
              </a:rPr>
              <a:t>Magnets </a:t>
            </a:r>
            <a:r>
              <a:rPr lang="en-US" sz="3200" dirty="0" smtClean="0">
                <a:solidFill>
                  <a:srgbClr val="BB0000"/>
                </a:solidFill>
              </a:rPr>
              <a:t>can</a:t>
            </a:r>
            <a:r>
              <a:rPr lang="en" sz="3200" dirty="0" smtClean="0">
                <a:solidFill>
                  <a:srgbClr val="BB0000"/>
                </a:solidFill>
              </a:rPr>
              <a:t> </a:t>
            </a:r>
            <a:r>
              <a:rPr lang="en" sz="3200" dirty="0">
                <a:solidFill>
                  <a:srgbClr val="BB0000"/>
                </a:solidFill>
              </a:rPr>
              <a:t>also </a:t>
            </a:r>
            <a:r>
              <a:rPr lang="en-US" sz="3200" dirty="0" smtClean="0">
                <a:solidFill>
                  <a:srgbClr val="BB0000"/>
                </a:solidFill>
              </a:rPr>
              <a:t>be </a:t>
            </a:r>
            <a:r>
              <a:rPr lang="en" sz="3200" dirty="0" smtClean="0">
                <a:solidFill>
                  <a:srgbClr val="BB0000"/>
                </a:solidFill>
              </a:rPr>
              <a:t>conductors</a:t>
            </a:r>
            <a:r>
              <a:rPr lang="en" sz="3200" dirty="0">
                <a:solidFill>
                  <a:srgbClr val="BB0000"/>
                </a:solidFill>
              </a:rPr>
              <a:t>!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5573887" y="172357"/>
            <a:ext cx="3392099" cy="501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300">
                <a:solidFill>
                  <a:schemeClr val="lt1"/>
                </a:solidFill>
              </a:rPr>
              <a:t>COLLEGE OF ENGINEERING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3"/>
          </p:nvPr>
        </p:nvSpPr>
        <p:spPr>
          <a:xfrm>
            <a:off x="109434" y="789725"/>
            <a:ext cx="8848799" cy="47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 sz="1800" b="1">
                <a:solidFill>
                  <a:srgbClr val="595959"/>
                </a:solidFill>
              </a:rPr>
              <a:t>CONDUCTORS</a:t>
            </a:r>
          </a:p>
          <a:p>
            <a:pPr algn="ctr">
              <a:spcBef>
                <a:spcPts val="0"/>
              </a:spcBef>
              <a:buNone/>
            </a:pP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04155"/>
            <a:ext cx="4137599" cy="2896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 advTm="9975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98823" y="1372790"/>
            <a:ext cx="8540270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 dirty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We will make an </a:t>
            </a:r>
            <a:r>
              <a:rPr lang="en" sz="3200" dirty="0">
                <a:solidFill>
                  <a:srgbClr val="BB0000"/>
                </a:solidFill>
              </a:rPr>
              <a:t>electromagnet by passing an electric current through a copper wire</a:t>
            </a:r>
          </a:p>
          <a:p>
            <a:pPr marL="1005839" marR="0" lvl="3" indent="-459739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creates a magnetic field</a:t>
            </a:r>
          </a:p>
          <a:p>
            <a:pPr marL="2971800" marR="0" lvl="5" indent="-4572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creates a </a:t>
            </a:r>
            <a:r>
              <a:rPr lang="en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force</a:t>
            </a:r>
            <a:endParaRPr sz="20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 dirty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The force will push the train</a:t>
            </a:r>
          </a:p>
          <a:p>
            <a:pPr marL="0" marR="0" lvl="0" indent="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Font typeface="Arial"/>
              <a:buNone/>
            </a:pPr>
            <a:endParaRPr sz="3200" b="0" i="0" u="none" strike="noStrike" cap="none" baseline="0" dirty="0">
              <a:solidFill>
                <a:srgbClr val="BB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COLLEGE OF ENGINEERING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3"/>
          </p:nvPr>
        </p:nvSpPr>
        <p:spPr>
          <a:xfrm>
            <a:off x="298825" y="789713"/>
            <a:ext cx="8659385" cy="47708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 sz="16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ELECTROMAGNETISM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4315389" y="4743450"/>
            <a:ext cx="3363000" cy="32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http://www2.ece.ohio-state.edu/~anderson/Outreach_speaker.html</a:t>
            </a:r>
          </a:p>
        </p:txBody>
      </p:sp>
    </p:spTree>
  </p:cSld>
  <p:clrMapOvr>
    <a:masterClrMapping/>
  </p:clrMapOvr>
  <p:transition xmlns:p14="http://schemas.microsoft.com/office/powerpoint/2010/main" spd="slow" advTm="43206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163666" y="992875"/>
            <a:ext cx="4701599" cy="3657644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43333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2200" b="0" i="0" u="none" strike="noStrike" cap="none" baseline="0" dirty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Every magnet has two poles</a:t>
            </a:r>
          </a:p>
          <a:p>
            <a:pPr marL="1005839" marR="0" lvl="3" indent="-447039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 pole</a:t>
            </a:r>
          </a:p>
          <a:p>
            <a:pPr marL="1005839" marR="0" lvl="3" indent="-447039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South pole</a:t>
            </a:r>
          </a:p>
          <a:p>
            <a:pPr marL="457200" marR="0" lvl="0" indent="-419100" algn="l" rtl="0">
              <a:lnSpc>
                <a:spcPct val="143333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2200" b="0" i="0" u="none" strike="noStrike" cap="none" baseline="0" dirty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Even if a magnet breaks it still has two poles</a:t>
            </a:r>
          </a:p>
          <a:p>
            <a:pPr marL="457200" marR="0" lvl="0" indent="-419100" algn="l" rtl="0">
              <a:lnSpc>
                <a:spcPct val="143333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2200" b="0" i="0" u="none" strike="noStrike" cap="none" baseline="0" dirty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Like poles repel</a:t>
            </a:r>
          </a:p>
          <a:p>
            <a:pPr marL="1005839" marR="0" lvl="3" indent="-447039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South repels South</a:t>
            </a:r>
          </a:p>
          <a:p>
            <a:pPr marL="1005839" marR="0" lvl="3" indent="-447039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 repels North</a:t>
            </a:r>
          </a:p>
          <a:p>
            <a:pPr marL="457200" marR="0" lvl="0" indent="-419100" algn="l" rtl="0">
              <a:lnSpc>
                <a:spcPct val="143333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n" sz="2200" b="0" i="0" u="none" strike="noStrike" cap="none" baseline="0" dirty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Opposite poles attract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COLLEGE OF ENGINEERING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4315389" y="789713"/>
            <a:ext cx="4642800" cy="408071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" sz="2400" b="1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MAGNETS</a:t>
            </a:r>
          </a:p>
        </p:txBody>
      </p:sp>
      <p:pic>
        <p:nvPicPr>
          <p:cNvPr id="124" name="Shape 124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111" r="81"/>
          <a:stretch/>
        </p:blipFill>
        <p:spPr>
          <a:xfrm>
            <a:off x="325077" y="1974017"/>
            <a:ext cx="2755385" cy="20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732118" y="4743450"/>
            <a:ext cx="2960687" cy="1964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http://www.swe.org/iac/lp/magnets_03.html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4315389" y="4743450"/>
            <a:ext cx="3362878" cy="3231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http://www2.ece.ohio-state.edu/~anderson/Outreach_speaker.html</a:t>
            </a:r>
          </a:p>
        </p:txBody>
      </p:sp>
    </p:spTree>
  </p:cSld>
  <p:clrMapOvr>
    <a:masterClrMapping/>
  </p:clrMapOvr>
  <p:transition xmlns:p14="http://schemas.microsoft.com/office/powerpoint/2010/main" spd="slow" advTm="5322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891</Words>
  <Application>Microsoft Macintosh PowerPoint</Application>
  <PresentationFormat>On-screen Show (16:9)</PresentationFormat>
  <Paragraphs>154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simple-light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Betty Lise</cp:lastModifiedBy>
  <cp:revision>10</cp:revision>
  <dcterms:modified xsi:type="dcterms:W3CDTF">2015-07-24T14:54:50Z</dcterms:modified>
</cp:coreProperties>
</file>