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handoutMasterIdLst>
    <p:handoutMasterId r:id="rId36"/>
  </p:handout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315" r:id="rId9"/>
    <p:sldId id="258" r:id="rId10"/>
    <p:sldId id="268" r:id="rId11"/>
    <p:sldId id="316" r:id="rId12"/>
    <p:sldId id="318" r:id="rId13"/>
    <p:sldId id="317" r:id="rId14"/>
    <p:sldId id="269" r:id="rId15"/>
    <p:sldId id="270" r:id="rId16"/>
    <p:sldId id="271" r:id="rId17"/>
    <p:sldId id="307" r:id="rId18"/>
    <p:sldId id="320" r:id="rId19"/>
    <p:sldId id="285" r:id="rId20"/>
    <p:sldId id="288" r:id="rId21"/>
    <p:sldId id="305" r:id="rId22"/>
    <p:sldId id="306" r:id="rId23"/>
    <p:sldId id="322" r:id="rId24"/>
    <p:sldId id="321" r:id="rId25"/>
    <p:sldId id="323" r:id="rId26"/>
    <p:sldId id="311" r:id="rId27"/>
    <p:sldId id="309" r:id="rId28"/>
    <p:sldId id="324" r:id="rId29"/>
    <p:sldId id="312" r:id="rId30"/>
    <p:sldId id="314" r:id="rId31"/>
    <p:sldId id="325" r:id="rId32"/>
    <p:sldId id="310" r:id="rId33"/>
    <p:sldId id="313" r:id="rId34"/>
    <p:sldId id="319" r:id="rId35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Helvetic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5C42D-30C9-6346-B38C-BD9BE252FD32}" type="datetimeFigureOut">
              <a:rPr lang="en-US" smtClean="0"/>
              <a:t>6/27/23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D593A-E903-614C-8C12-CBEDB42A0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25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905000"/>
            <a:ext cx="3810000" cy="4114800"/>
          </a:xfrm>
        </p:spPr>
        <p:txBody>
          <a:bodyPr/>
          <a:lstStyle/>
          <a:p>
            <a:r>
              <a:rPr lang="en-US"/>
              <a:t>Click icon to add clip art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1428750"/>
            <a:ext cx="9132888" cy="74613"/>
          </a:xfrm>
          <a:prstGeom prst="rect">
            <a:avLst/>
          </a:prstGeom>
          <a:gradFill rotWithShape="0">
            <a:gsLst>
              <a:gs pos="0">
                <a:srgbClr val="790015">
                  <a:gamma/>
                  <a:shade val="40000"/>
                  <a:invGamma/>
                </a:srgbClr>
              </a:gs>
              <a:gs pos="50000">
                <a:srgbClr val="790015"/>
              </a:gs>
              <a:gs pos="100000">
                <a:srgbClr val="790015">
                  <a:gamma/>
                  <a:shade val="40000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00" y="6248400"/>
            <a:ext cx="56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CE2D6F-9551-8843-9AF1-93D969C372E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spie-log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20" y="6367877"/>
            <a:ext cx="914400" cy="325023"/>
          </a:xfrm>
          <a:prstGeom prst="rect">
            <a:avLst/>
          </a:prstGeom>
        </p:spPr>
      </p:pic>
      <p:pic>
        <p:nvPicPr>
          <p:cNvPr id="2" name="Picture 1" descr="TheOhioStateUniversity-4C-Horiz-CMYK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" y="6248400"/>
            <a:ext cx="4205468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37C03"/>
        </a:buClr>
        <a:buSzPct val="75000"/>
        <a:buFont typeface="Monotype Sorts" charset="2"/>
        <a:buChar char="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37C03"/>
        </a:buClr>
        <a:buSzPct val="65000"/>
        <a:buFont typeface="Monotype Sorts" charset="2"/>
        <a:buChar char="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983"/>
            <a:ext cx="7772400" cy="1470025"/>
          </a:xfrm>
        </p:spPr>
        <p:txBody>
          <a:bodyPr/>
          <a:lstStyle/>
          <a:p>
            <a:r>
              <a:rPr lang="en-US" dirty="0"/>
              <a:t>Circuit Game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erson drawing on a blackboard&#10;&#10;Description automatically generated with low confidence">
            <a:extLst>
              <a:ext uri="{FF2B5EF4-FFF2-40B4-BE49-F238E27FC236}">
                <a16:creationId xmlns:a16="http://schemas.microsoft.com/office/drawing/2014/main" id="{171C7ACF-BEFE-8498-C817-B6E1C5A3D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69" y="1530008"/>
            <a:ext cx="7772400" cy="48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84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current flow?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86405" y="5397715"/>
            <a:ext cx="1215186" cy="22992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 descr="open circu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44" y="1905000"/>
            <a:ext cx="5776236" cy="40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45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now?</a:t>
            </a:r>
          </a:p>
        </p:txBody>
      </p:sp>
      <p:pic>
        <p:nvPicPr>
          <p:cNvPr id="4" name="Picture 3" descr="reconnect circu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03" y="2093743"/>
            <a:ext cx="6213209" cy="43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73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Now?</a:t>
            </a:r>
          </a:p>
        </p:txBody>
      </p:sp>
      <p:pic>
        <p:nvPicPr>
          <p:cNvPr id="6" name="Picture 5" descr="open circuit with wa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54" y="1902580"/>
            <a:ext cx="5033914" cy="350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7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it light up?</a:t>
            </a:r>
          </a:p>
        </p:txBody>
      </p:sp>
      <p:pic>
        <p:nvPicPr>
          <p:cNvPr id="4" name="Picture 3" descr="closed circuit with wa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5785647" cy="402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6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ametic vs real lif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33" y="1710832"/>
            <a:ext cx="5334000" cy="32461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 versus real life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90933" y="2163287"/>
            <a:ext cx="1433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 lead </a:t>
            </a:r>
          </a:p>
          <a:p>
            <a:r>
              <a:rPr lang="en-US" dirty="0"/>
              <a:t>is anode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84372" y="2386327"/>
            <a:ext cx="104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anode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8396" y="2606264"/>
            <a:ext cx="1279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cathode</a:t>
            </a:r>
          </a:p>
        </p:txBody>
      </p:sp>
      <p:cxnSp>
        <p:nvCxnSpPr>
          <p:cNvPr id="14" name="Curved Connector 13"/>
          <p:cNvCxnSpPr/>
          <p:nvPr/>
        </p:nvCxnSpPr>
        <p:spPr bwMode="auto">
          <a:xfrm flipH="1">
            <a:off x="6304604" y="2386327"/>
            <a:ext cx="331719" cy="109487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urved Connector 14"/>
          <p:cNvCxnSpPr/>
          <p:nvPr/>
        </p:nvCxnSpPr>
        <p:spPr bwMode="auto">
          <a:xfrm flipV="1">
            <a:off x="5638314" y="2750894"/>
            <a:ext cx="331719" cy="109487"/>
          </a:xfrm>
          <a:prstGeom prst="curvedConnector3">
            <a:avLst>
              <a:gd name="adj1" fmla="val 5823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911053" y="4012736"/>
            <a:ext cx="1279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cathode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084372" y="3795966"/>
            <a:ext cx="482844" cy="21677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796202" y="2061838"/>
            <a:ext cx="587183" cy="914855"/>
          </a:xfrm>
          <a:custGeom>
            <a:avLst/>
            <a:gdLst>
              <a:gd name="connsiteX0" fmla="*/ 0 w 587183"/>
              <a:gd name="connsiteY0" fmla="*/ 914855 h 914855"/>
              <a:gd name="connsiteX1" fmla="*/ 109244 w 587183"/>
              <a:gd name="connsiteY1" fmla="*/ 846582 h 914855"/>
              <a:gd name="connsiteX2" fmla="*/ 191176 w 587183"/>
              <a:gd name="connsiteY2" fmla="*/ 764655 h 914855"/>
              <a:gd name="connsiteX3" fmla="*/ 232142 w 587183"/>
              <a:gd name="connsiteY3" fmla="*/ 682727 h 914855"/>
              <a:gd name="connsiteX4" fmla="*/ 259453 w 587183"/>
              <a:gd name="connsiteY4" fmla="*/ 600800 h 914855"/>
              <a:gd name="connsiteX5" fmla="*/ 300419 w 587183"/>
              <a:gd name="connsiteY5" fmla="*/ 505218 h 914855"/>
              <a:gd name="connsiteX6" fmla="*/ 341385 w 587183"/>
              <a:gd name="connsiteY6" fmla="*/ 191163 h 914855"/>
              <a:gd name="connsiteX7" fmla="*/ 355041 w 587183"/>
              <a:gd name="connsiteY7" fmla="*/ 54618 h 914855"/>
              <a:gd name="connsiteX8" fmla="*/ 491595 w 587183"/>
              <a:gd name="connsiteY8" fmla="*/ 0 h 914855"/>
              <a:gd name="connsiteX9" fmla="*/ 559872 w 587183"/>
              <a:gd name="connsiteY9" fmla="*/ 13654 h 914855"/>
              <a:gd name="connsiteX10" fmla="*/ 573527 w 587183"/>
              <a:gd name="connsiteY10" fmla="*/ 54618 h 914855"/>
              <a:gd name="connsiteX11" fmla="*/ 587183 w 587183"/>
              <a:gd name="connsiteY11" fmla="*/ 109236 h 914855"/>
              <a:gd name="connsiteX12" fmla="*/ 573527 w 587183"/>
              <a:gd name="connsiteY12" fmla="*/ 232127 h 91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183" h="914855">
                <a:moveTo>
                  <a:pt x="0" y="914855"/>
                </a:moveTo>
                <a:cubicBezTo>
                  <a:pt x="3908" y="912510"/>
                  <a:pt x="94698" y="859511"/>
                  <a:pt x="109244" y="846582"/>
                </a:cubicBezTo>
                <a:cubicBezTo>
                  <a:pt x="138111" y="820924"/>
                  <a:pt x="191176" y="764655"/>
                  <a:pt x="191176" y="764655"/>
                </a:cubicBezTo>
                <a:cubicBezTo>
                  <a:pt x="240970" y="615276"/>
                  <a:pt x="161558" y="841529"/>
                  <a:pt x="232142" y="682727"/>
                </a:cubicBezTo>
                <a:cubicBezTo>
                  <a:pt x="243834" y="656422"/>
                  <a:pt x="246579" y="626547"/>
                  <a:pt x="259453" y="600800"/>
                </a:cubicBezTo>
                <a:cubicBezTo>
                  <a:pt x="293201" y="533308"/>
                  <a:pt x="280327" y="565493"/>
                  <a:pt x="300419" y="505218"/>
                </a:cubicBezTo>
                <a:cubicBezTo>
                  <a:pt x="327078" y="318616"/>
                  <a:pt x="324771" y="348982"/>
                  <a:pt x="341385" y="191163"/>
                </a:cubicBezTo>
                <a:cubicBezTo>
                  <a:pt x="346174" y="145672"/>
                  <a:pt x="331066" y="93574"/>
                  <a:pt x="355041" y="54618"/>
                </a:cubicBezTo>
                <a:cubicBezTo>
                  <a:pt x="363066" y="41579"/>
                  <a:pt x="459594" y="10666"/>
                  <a:pt x="491595" y="0"/>
                </a:cubicBezTo>
                <a:cubicBezTo>
                  <a:pt x="514354" y="4551"/>
                  <a:pt x="540560" y="780"/>
                  <a:pt x="559872" y="13654"/>
                </a:cubicBezTo>
                <a:cubicBezTo>
                  <a:pt x="571848" y="21638"/>
                  <a:pt x="569573" y="40779"/>
                  <a:pt x="573527" y="54618"/>
                </a:cubicBezTo>
                <a:cubicBezTo>
                  <a:pt x="578683" y="72662"/>
                  <a:pt x="582631" y="91030"/>
                  <a:pt x="587183" y="109236"/>
                </a:cubicBezTo>
                <a:lnTo>
                  <a:pt x="573527" y="232127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084372" y="1371600"/>
            <a:ext cx="5052305" cy="2468609"/>
            <a:chOff x="2084372" y="1371600"/>
            <a:chExt cx="5052305" cy="2468609"/>
          </a:xfrm>
        </p:grpSpPr>
        <p:sp>
          <p:nvSpPr>
            <p:cNvPr id="13" name="Freeform 12"/>
            <p:cNvSpPr/>
            <p:nvPr/>
          </p:nvSpPr>
          <p:spPr>
            <a:xfrm rot="1740000">
              <a:off x="3726495" y="1854049"/>
              <a:ext cx="479376" cy="1283528"/>
            </a:xfrm>
            <a:custGeom>
              <a:avLst/>
              <a:gdLst>
                <a:gd name="connsiteX0" fmla="*/ 342822 w 479376"/>
                <a:gd name="connsiteY0" fmla="*/ 1283528 h 1283528"/>
                <a:gd name="connsiteX1" fmla="*/ 356477 w 479376"/>
                <a:gd name="connsiteY1" fmla="*/ 1174291 h 1283528"/>
                <a:gd name="connsiteX2" fmla="*/ 370133 w 479376"/>
                <a:gd name="connsiteY2" fmla="*/ 1092364 h 1283528"/>
                <a:gd name="connsiteX3" fmla="*/ 356477 w 479376"/>
                <a:gd name="connsiteY3" fmla="*/ 832927 h 1283528"/>
                <a:gd name="connsiteX4" fmla="*/ 342822 w 479376"/>
                <a:gd name="connsiteY4" fmla="*/ 791964 h 1283528"/>
                <a:gd name="connsiteX5" fmla="*/ 260889 w 479376"/>
                <a:gd name="connsiteY5" fmla="*/ 764655 h 1283528"/>
                <a:gd name="connsiteX6" fmla="*/ 219923 w 479376"/>
                <a:gd name="connsiteY6" fmla="*/ 614455 h 1283528"/>
                <a:gd name="connsiteX7" fmla="*/ 192612 w 479376"/>
                <a:gd name="connsiteY7" fmla="*/ 532527 h 1283528"/>
                <a:gd name="connsiteX8" fmla="*/ 83369 w 479376"/>
                <a:gd name="connsiteY8" fmla="*/ 436945 h 1283528"/>
                <a:gd name="connsiteX9" fmla="*/ 28747 w 479376"/>
                <a:gd name="connsiteY9" fmla="*/ 355018 h 1283528"/>
                <a:gd name="connsiteX10" fmla="*/ 1437 w 479376"/>
                <a:gd name="connsiteY10" fmla="*/ 259436 h 1283528"/>
                <a:gd name="connsiteX11" fmla="*/ 15092 w 479376"/>
                <a:gd name="connsiteY11" fmla="*/ 40963 h 1283528"/>
                <a:gd name="connsiteX12" fmla="*/ 97024 w 479376"/>
                <a:gd name="connsiteY12" fmla="*/ 13654 h 1283528"/>
                <a:gd name="connsiteX13" fmla="*/ 137991 w 479376"/>
                <a:gd name="connsiteY13" fmla="*/ 0 h 1283528"/>
                <a:gd name="connsiteX14" fmla="*/ 206268 w 479376"/>
                <a:gd name="connsiteY14" fmla="*/ 13654 h 1283528"/>
                <a:gd name="connsiteX15" fmla="*/ 247234 w 479376"/>
                <a:gd name="connsiteY15" fmla="*/ 40963 h 1283528"/>
                <a:gd name="connsiteX16" fmla="*/ 329166 w 479376"/>
                <a:gd name="connsiteY16" fmla="*/ 81927 h 1283528"/>
                <a:gd name="connsiteX17" fmla="*/ 411099 w 479376"/>
                <a:gd name="connsiteY17" fmla="*/ 136545 h 1283528"/>
                <a:gd name="connsiteX18" fmla="*/ 452065 w 479376"/>
                <a:gd name="connsiteY18" fmla="*/ 163854 h 1283528"/>
                <a:gd name="connsiteX19" fmla="*/ 465720 w 479376"/>
                <a:gd name="connsiteY19" fmla="*/ 218473 h 1283528"/>
                <a:gd name="connsiteX20" fmla="*/ 479376 w 479376"/>
                <a:gd name="connsiteY20" fmla="*/ 259436 h 1283528"/>
                <a:gd name="connsiteX21" fmla="*/ 438410 w 479376"/>
                <a:gd name="connsiteY21" fmla="*/ 368673 h 1283528"/>
                <a:gd name="connsiteX22" fmla="*/ 397443 w 479376"/>
                <a:gd name="connsiteY22" fmla="*/ 395982 h 1283528"/>
                <a:gd name="connsiteX23" fmla="*/ 356477 w 479376"/>
                <a:gd name="connsiteY23" fmla="*/ 409636 h 1283528"/>
                <a:gd name="connsiteX24" fmla="*/ 315511 w 479376"/>
                <a:gd name="connsiteY24" fmla="*/ 436945 h 1283528"/>
                <a:gd name="connsiteX25" fmla="*/ 288200 w 479376"/>
                <a:gd name="connsiteY25" fmla="*/ 477909 h 1283528"/>
                <a:gd name="connsiteX26" fmla="*/ 274545 w 479376"/>
                <a:gd name="connsiteY26" fmla="*/ 491564 h 128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9376" h="1283528">
                  <a:moveTo>
                    <a:pt x="342822" y="1283528"/>
                  </a:moveTo>
                  <a:cubicBezTo>
                    <a:pt x="347374" y="1247116"/>
                    <a:pt x="351287" y="1210618"/>
                    <a:pt x="356477" y="1174291"/>
                  </a:cubicBezTo>
                  <a:cubicBezTo>
                    <a:pt x="360393" y="1146884"/>
                    <a:pt x="370133" y="1120050"/>
                    <a:pt x="370133" y="1092364"/>
                  </a:cubicBezTo>
                  <a:cubicBezTo>
                    <a:pt x="370133" y="1005765"/>
                    <a:pt x="364318" y="919170"/>
                    <a:pt x="356477" y="832927"/>
                  </a:cubicBezTo>
                  <a:cubicBezTo>
                    <a:pt x="355174" y="818593"/>
                    <a:pt x="354534" y="800329"/>
                    <a:pt x="342822" y="791964"/>
                  </a:cubicBezTo>
                  <a:cubicBezTo>
                    <a:pt x="319396" y="775232"/>
                    <a:pt x="260889" y="764655"/>
                    <a:pt x="260889" y="764655"/>
                  </a:cubicBezTo>
                  <a:cubicBezTo>
                    <a:pt x="241588" y="668151"/>
                    <a:pt x="254574" y="718403"/>
                    <a:pt x="219923" y="614455"/>
                  </a:cubicBezTo>
                  <a:lnTo>
                    <a:pt x="192612" y="532527"/>
                  </a:lnTo>
                  <a:cubicBezTo>
                    <a:pt x="112730" y="452650"/>
                    <a:pt x="151115" y="482106"/>
                    <a:pt x="83369" y="436945"/>
                  </a:cubicBezTo>
                  <a:cubicBezTo>
                    <a:pt x="65162" y="409636"/>
                    <a:pt x="36708" y="386860"/>
                    <a:pt x="28747" y="355018"/>
                  </a:cubicBezTo>
                  <a:cubicBezTo>
                    <a:pt x="11601" y="286436"/>
                    <a:pt x="21027" y="318203"/>
                    <a:pt x="1437" y="259436"/>
                  </a:cubicBezTo>
                  <a:cubicBezTo>
                    <a:pt x="5989" y="186612"/>
                    <a:pt x="-11356" y="108968"/>
                    <a:pt x="15092" y="40963"/>
                  </a:cubicBezTo>
                  <a:cubicBezTo>
                    <a:pt x="25527" y="14133"/>
                    <a:pt x="69713" y="22757"/>
                    <a:pt x="97024" y="13654"/>
                  </a:cubicBezTo>
                  <a:lnTo>
                    <a:pt x="137991" y="0"/>
                  </a:lnTo>
                  <a:cubicBezTo>
                    <a:pt x="160750" y="4551"/>
                    <a:pt x="184536" y="5505"/>
                    <a:pt x="206268" y="13654"/>
                  </a:cubicBezTo>
                  <a:cubicBezTo>
                    <a:pt x="221635" y="19416"/>
                    <a:pt x="232888" y="32993"/>
                    <a:pt x="247234" y="40963"/>
                  </a:cubicBezTo>
                  <a:cubicBezTo>
                    <a:pt x="273926" y="55791"/>
                    <a:pt x="302791" y="66543"/>
                    <a:pt x="329166" y="81927"/>
                  </a:cubicBezTo>
                  <a:cubicBezTo>
                    <a:pt x="357518" y="98465"/>
                    <a:pt x="383788" y="118339"/>
                    <a:pt x="411099" y="136545"/>
                  </a:cubicBezTo>
                  <a:lnTo>
                    <a:pt x="452065" y="163854"/>
                  </a:lnTo>
                  <a:cubicBezTo>
                    <a:pt x="456617" y="182060"/>
                    <a:pt x="460564" y="200428"/>
                    <a:pt x="465720" y="218473"/>
                  </a:cubicBezTo>
                  <a:cubicBezTo>
                    <a:pt x="469674" y="232312"/>
                    <a:pt x="479376" y="245043"/>
                    <a:pt x="479376" y="259436"/>
                  </a:cubicBezTo>
                  <a:cubicBezTo>
                    <a:pt x="479376" y="298512"/>
                    <a:pt x="466662" y="340423"/>
                    <a:pt x="438410" y="368673"/>
                  </a:cubicBezTo>
                  <a:cubicBezTo>
                    <a:pt x="426805" y="380277"/>
                    <a:pt x="412122" y="388643"/>
                    <a:pt x="397443" y="395982"/>
                  </a:cubicBezTo>
                  <a:cubicBezTo>
                    <a:pt x="384569" y="402419"/>
                    <a:pt x="370132" y="405085"/>
                    <a:pt x="356477" y="409636"/>
                  </a:cubicBezTo>
                  <a:cubicBezTo>
                    <a:pt x="342822" y="418739"/>
                    <a:pt x="327116" y="425341"/>
                    <a:pt x="315511" y="436945"/>
                  </a:cubicBezTo>
                  <a:cubicBezTo>
                    <a:pt x="303906" y="448549"/>
                    <a:pt x="298047" y="464780"/>
                    <a:pt x="288200" y="477909"/>
                  </a:cubicBezTo>
                  <a:cubicBezTo>
                    <a:pt x="284338" y="483059"/>
                    <a:pt x="279097" y="487012"/>
                    <a:pt x="274545" y="491564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11236" y="1734205"/>
              <a:ext cx="766899" cy="652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575050" y="2386327"/>
              <a:ext cx="207497" cy="59036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2084372" y="3840209"/>
              <a:ext cx="59208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Curved Connector 24"/>
            <p:cNvCxnSpPr/>
            <p:nvPr/>
          </p:nvCxnSpPr>
          <p:spPr bwMode="auto">
            <a:xfrm flipV="1">
              <a:off x="6248400" y="1371600"/>
              <a:ext cx="583477" cy="480561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Curved Connector 25"/>
            <p:cNvCxnSpPr/>
            <p:nvPr/>
          </p:nvCxnSpPr>
          <p:spPr bwMode="auto">
            <a:xfrm flipV="1">
              <a:off x="6400800" y="1524000"/>
              <a:ext cx="583477" cy="480561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Curved Connector 26"/>
            <p:cNvCxnSpPr/>
            <p:nvPr/>
          </p:nvCxnSpPr>
          <p:spPr bwMode="auto">
            <a:xfrm flipV="1">
              <a:off x="6553200" y="1676400"/>
              <a:ext cx="583477" cy="480561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2420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our battery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905000"/>
            <a:ext cx="4284853" cy="4114800"/>
          </a:xfrm>
        </p:spPr>
        <p:txBody>
          <a:bodyPr/>
          <a:lstStyle/>
          <a:p>
            <a:r>
              <a:rPr lang="en-US" sz="2800" dirty="0"/>
              <a:t>Called a coin or button battery</a:t>
            </a:r>
          </a:p>
          <a:p>
            <a:r>
              <a:rPr lang="en-US" sz="2800" dirty="0"/>
              <a:t>This one is only 3 V</a:t>
            </a:r>
          </a:p>
          <a:p>
            <a:r>
              <a:rPr lang="en-US" sz="2800" dirty="0"/>
              <a:t>Hey, we don’t need a resistor then!</a:t>
            </a:r>
          </a:p>
          <a:p>
            <a:r>
              <a:rPr lang="en-US" sz="2800" dirty="0"/>
              <a:t>Notice the top is positive- that should connect to the anode (long lead)</a:t>
            </a:r>
          </a:p>
        </p:txBody>
      </p:sp>
      <p:pic>
        <p:nvPicPr>
          <p:cNvPr id="7" name="Picture 6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39104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22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ready to build?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77752" y="1709770"/>
            <a:ext cx="3904248" cy="4114800"/>
          </a:xfrm>
        </p:spPr>
        <p:txBody>
          <a:bodyPr/>
          <a:lstStyle/>
          <a:p>
            <a:r>
              <a:rPr lang="en-US" sz="2800" dirty="0"/>
              <a:t>Cardboard</a:t>
            </a:r>
          </a:p>
          <a:p>
            <a:r>
              <a:rPr lang="en-US" sz="2800" dirty="0"/>
              <a:t>2’ piece of stiff wire</a:t>
            </a:r>
          </a:p>
          <a:p>
            <a:r>
              <a:rPr lang="en-US" sz="2800" dirty="0"/>
              <a:t>6” piece of stiff wire</a:t>
            </a:r>
          </a:p>
          <a:p>
            <a:r>
              <a:rPr lang="en-US" sz="2800" dirty="0"/>
              <a:t>2 8” pieces of magnet wire</a:t>
            </a:r>
          </a:p>
          <a:p>
            <a:r>
              <a:rPr lang="en-US" sz="2800" dirty="0"/>
              <a:t>LED</a:t>
            </a:r>
          </a:p>
          <a:p>
            <a:r>
              <a:rPr lang="en-US" sz="2800" dirty="0"/>
              <a:t>Tape, scissors, sandpaper, flames</a:t>
            </a:r>
          </a:p>
        </p:txBody>
      </p:sp>
      <p:pic>
        <p:nvPicPr>
          <p:cNvPr id="4" name="Picture 3" descr="sppl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26" y="2169689"/>
            <a:ext cx="4328349" cy="324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98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 cardboard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4635110" cy="4114800"/>
          </a:xfrm>
        </p:spPr>
        <p:txBody>
          <a:bodyPr/>
          <a:lstStyle/>
          <a:p>
            <a:r>
              <a:rPr lang="en-US" dirty="0"/>
              <a:t>See the holes? Cut that edge</a:t>
            </a:r>
          </a:p>
        </p:txBody>
      </p:sp>
      <p:pic>
        <p:nvPicPr>
          <p:cNvPr id="7" name="Picture 6" descr="A pair of scissors cutting a piece of cardboard&#10;&#10;Description automatically generated">
            <a:extLst>
              <a:ext uri="{FF2B5EF4-FFF2-40B4-BE49-F238E27FC236}">
                <a16:creationId xmlns:a16="http://schemas.microsoft.com/office/drawing/2014/main" id="{8AD1ADE9-77D6-FE77-B5CC-E25068FCA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52579" y="2413000"/>
            <a:ext cx="4064000" cy="3048000"/>
          </a:xfrm>
          <a:prstGeom prst="rect">
            <a:avLst/>
          </a:prstGeom>
        </p:spPr>
      </p:pic>
      <p:pic>
        <p:nvPicPr>
          <p:cNvPr id="9" name="Picture 8" descr="A close up of a piece of cardboard&#10;&#10;Description automatically generated with medium confidence">
            <a:extLst>
              <a:ext uri="{FF2B5EF4-FFF2-40B4-BE49-F238E27FC236}">
                <a16:creationId xmlns:a16="http://schemas.microsoft.com/office/drawing/2014/main" id="{1D17EE28-FE00-508E-37B6-A3E74714C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76" y="3685409"/>
            <a:ext cx="4176109" cy="20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30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BDCCC-DC29-F5D6-E667-599732B94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part way!</a:t>
            </a:r>
          </a:p>
        </p:txBody>
      </p:sp>
      <p:pic>
        <p:nvPicPr>
          <p:cNvPr id="5" name="Picture 4" descr="A picture containing person, nail, vein, flesh&#10;&#10;Description automatically generated">
            <a:extLst>
              <a:ext uri="{FF2B5EF4-FFF2-40B4-BE49-F238E27FC236}">
                <a16:creationId xmlns:a16="http://schemas.microsoft.com/office/drawing/2014/main" id="{8D7C23B0-2589-64B5-2C0E-5E9A58590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50850" y="1955800"/>
            <a:ext cx="4064000" cy="3048000"/>
          </a:xfrm>
          <a:prstGeom prst="rect">
            <a:avLst/>
          </a:prstGeom>
        </p:spPr>
      </p:pic>
      <p:pic>
        <p:nvPicPr>
          <p:cNvPr id="7" name="Picture 6" descr="A hand holding a piece of brown paper&#10;&#10;Description automatically generated with medium confidence">
            <a:extLst>
              <a:ext uri="{FF2B5EF4-FFF2-40B4-BE49-F238E27FC236}">
                <a16:creationId xmlns:a16="http://schemas.microsoft.com/office/drawing/2014/main" id="{CEB645F3-C571-446D-BE2E-B090D5B6C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88000" y="1955800"/>
            <a:ext cx="4064000" cy="3048000"/>
          </a:xfrm>
          <a:prstGeom prst="rect">
            <a:avLst/>
          </a:prstGeom>
        </p:spPr>
      </p:pic>
      <p:pic>
        <p:nvPicPr>
          <p:cNvPr id="9" name="Picture 8" descr="A hand holding a piece of cardboard&#10;&#10;Description automatically generated with low confidence">
            <a:extLst>
              <a:ext uri="{FF2B5EF4-FFF2-40B4-BE49-F238E27FC236}">
                <a16:creationId xmlns:a16="http://schemas.microsoft.com/office/drawing/2014/main" id="{DDA9DA10-25EE-6F16-68BF-F30E11832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654300" y="1955800"/>
            <a:ext cx="4064000" cy="304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57DAB7-C928-AC82-A36D-60C6EA2D0997}"/>
              </a:ext>
            </a:extLst>
          </p:cNvPr>
          <p:cNvSpPr txBox="1"/>
          <p:nvPr/>
        </p:nvSpPr>
        <p:spPr>
          <a:xfrm>
            <a:off x="1137091" y="5686097"/>
            <a:ext cx="7098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the edge of the table to help you bend the feet</a:t>
            </a:r>
          </a:p>
        </p:txBody>
      </p:sp>
    </p:spTree>
    <p:extLst>
      <p:ext uri="{BB962C8B-B14F-4D97-AF65-F5344CB8AC3E}">
        <p14:creationId xmlns:p14="http://schemas.microsoft.com/office/powerpoint/2010/main" val="52621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two pieces of magnet wire?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Burn about 1” of the insulation off each end</a:t>
            </a:r>
          </a:p>
          <a:p>
            <a:r>
              <a:rPr lang="en-US" dirty="0"/>
              <a:t>Do this both ends, both wires</a:t>
            </a:r>
          </a:p>
        </p:txBody>
      </p:sp>
      <p:pic>
        <p:nvPicPr>
          <p:cNvPr id="6" name="Content Placeholder 5" descr="Burn insulati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b="9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263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electricity flows through an LED (light-emitting diode), the LED lights up</a:t>
            </a:r>
          </a:p>
          <a:p>
            <a:r>
              <a:rPr lang="en-US" dirty="0"/>
              <a:t>We need a battery, an LEDs, some wire, and some know-how!</a:t>
            </a:r>
          </a:p>
        </p:txBody>
      </p:sp>
    </p:spTree>
    <p:extLst>
      <p:ext uri="{BB962C8B-B14F-4D97-AF65-F5344CB8AC3E}">
        <p14:creationId xmlns:p14="http://schemas.microsoft.com/office/powerpoint/2010/main" val="2939779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nd wi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63" y="2522961"/>
            <a:ext cx="4482506" cy="3361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 insulation off the ends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3205" y="2558604"/>
            <a:ext cx="3564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Then sand off the black stuff</a:t>
            </a:r>
          </a:p>
        </p:txBody>
      </p:sp>
      <p:pic>
        <p:nvPicPr>
          <p:cNvPr id="3" name="Picture 2" descr="burn wi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8" y="1727975"/>
            <a:ext cx="3249817" cy="433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65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the 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5624" y="1905000"/>
            <a:ext cx="4208775" cy="4114800"/>
          </a:xfrm>
        </p:spPr>
        <p:txBody>
          <a:bodyPr/>
          <a:lstStyle/>
          <a:p>
            <a:r>
              <a:rPr lang="en-US" dirty="0"/>
              <a:t>One leg is shorter</a:t>
            </a:r>
          </a:p>
          <a:p>
            <a:r>
              <a:rPr lang="en-US" dirty="0"/>
              <a:t>Keep track!</a:t>
            </a:r>
          </a:p>
          <a:p>
            <a:r>
              <a:rPr lang="en-US" dirty="0"/>
              <a:t>Bend legs a little</a:t>
            </a:r>
          </a:p>
        </p:txBody>
      </p:sp>
      <p:pic>
        <p:nvPicPr>
          <p:cNvPr id="4" name="Picture 3" descr="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56457"/>
            <a:ext cx="2464465" cy="3285953"/>
          </a:xfrm>
          <a:prstGeom prst="rect">
            <a:avLst/>
          </a:prstGeom>
        </p:spPr>
      </p:pic>
      <p:pic>
        <p:nvPicPr>
          <p:cNvPr id="5" name="Picture 4" descr="bend le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276" y="3783724"/>
            <a:ext cx="2107260" cy="280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37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the SHORT LED wire around the puzzle wire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905000"/>
            <a:ext cx="4277948" cy="4114800"/>
          </a:xfrm>
        </p:spPr>
        <p:txBody>
          <a:bodyPr/>
          <a:lstStyle/>
          <a:p>
            <a:r>
              <a:rPr lang="en-US" dirty="0"/>
              <a:t>Wrap it tight!</a:t>
            </a:r>
          </a:p>
        </p:txBody>
      </p:sp>
      <p:pic>
        <p:nvPicPr>
          <p:cNvPr id="6" name="Picture 5" descr="Wrap catho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251" y="1646031"/>
            <a:ext cx="3571617" cy="476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93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D1004-5851-274A-1C1F-5BCA243CC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have a twisty tool…</a:t>
            </a:r>
          </a:p>
        </p:txBody>
      </p:sp>
      <p:pic>
        <p:nvPicPr>
          <p:cNvPr id="9" name="Picture 8" descr="A person holding a piece of wood with a green light&#10;&#10;Description automatically generated with low confidence">
            <a:extLst>
              <a:ext uri="{FF2B5EF4-FFF2-40B4-BE49-F238E27FC236}">
                <a16:creationId xmlns:a16="http://schemas.microsoft.com/office/drawing/2014/main" id="{ADBF3A67-B71C-DF21-E4FF-765D7E88C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2826" y="2262352"/>
            <a:ext cx="4064000" cy="304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A91CAF-6467-2796-29AB-92B9F14813BD}"/>
              </a:ext>
            </a:extLst>
          </p:cNvPr>
          <p:cNvSpPr txBox="1"/>
          <p:nvPr/>
        </p:nvSpPr>
        <p:spPr>
          <a:xfrm>
            <a:off x="4046483" y="1754352"/>
            <a:ext cx="4582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Put SHORT LED lead in one hole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Put one end of long wire in the other hole</a:t>
            </a:r>
          </a:p>
        </p:txBody>
      </p:sp>
    </p:spTree>
    <p:extLst>
      <p:ext uri="{BB962C8B-B14F-4D97-AF65-F5344CB8AC3E}">
        <p14:creationId xmlns:p14="http://schemas.microsoft.com/office/powerpoint/2010/main" val="3127124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5D40-D6E6-A32C-79E5-A1330557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Pinch, push and twist!</a:t>
            </a:r>
          </a:p>
        </p:txBody>
      </p:sp>
      <p:pic>
        <p:nvPicPr>
          <p:cNvPr id="5" name="Picture 4" descr="A person holding a piece of wood&#10;&#10;Description automatically generated with low confidence">
            <a:extLst>
              <a:ext uri="{FF2B5EF4-FFF2-40B4-BE49-F238E27FC236}">
                <a16:creationId xmlns:a16="http://schemas.microsoft.com/office/drawing/2014/main" id="{F63AEE29-1846-230F-1901-6402E9518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80662" y="1989083"/>
            <a:ext cx="4064000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BCC414-2D6F-8ED3-07FA-229B3EAFC373}"/>
              </a:ext>
            </a:extLst>
          </p:cNvPr>
          <p:cNvSpPr txBox="1"/>
          <p:nvPr/>
        </p:nvSpPr>
        <p:spPr>
          <a:xfrm>
            <a:off x="5873529" y="2238703"/>
            <a:ext cx="2508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PINCH THESE TOGETHER and hold them tight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9F522F-507F-E7F1-A9B1-FD5000BBAB2F}"/>
              </a:ext>
            </a:extLst>
          </p:cNvPr>
          <p:cNvCxnSpPr/>
          <p:nvPr/>
        </p:nvCxnSpPr>
        <p:spPr bwMode="auto">
          <a:xfrm>
            <a:off x="4572000" y="3005959"/>
            <a:ext cx="199697" cy="622738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F83089-F7AA-6CAC-B6B1-2590EFB793B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924097" y="4064876"/>
            <a:ext cx="320565" cy="748862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Circular Arrow 10">
            <a:extLst>
              <a:ext uri="{FF2B5EF4-FFF2-40B4-BE49-F238E27FC236}">
                <a16:creationId xmlns:a16="http://schemas.microsoft.com/office/drawing/2014/main" id="{5549FDEC-9ADA-F116-9CE8-4C3D802F4353}"/>
              </a:ext>
            </a:extLst>
          </p:cNvPr>
          <p:cNvSpPr/>
          <p:nvPr/>
        </p:nvSpPr>
        <p:spPr bwMode="auto">
          <a:xfrm rot="3214669">
            <a:off x="1880756" y="3531331"/>
            <a:ext cx="1271182" cy="142645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279822"/>
              <a:gd name="adj5" fmla="val 125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1206EF-E05A-4CE6-6982-C45FD71CBAAB}"/>
              </a:ext>
            </a:extLst>
          </p:cNvPr>
          <p:cNvSpPr txBox="1"/>
          <p:nvPr/>
        </p:nvSpPr>
        <p:spPr>
          <a:xfrm>
            <a:off x="1933903" y="5286704"/>
            <a:ext cx="6332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TWIST while pushing until the tool comes off </a:t>
            </a:r>
          </a:p>
        </p:txBody>
      </p:sp>
    </p:spTree>
    <p:extLst>
      <p:ext uri="{BB962C8B-B14F-4D97-AF65-F5344CB8AC3E}">
        <p14:creationId xmlns:p14="http://schemas.microsoft.com/office/powerpoint/2010/main" val="1954628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C1074-31B6-E042-ECC7-DE236EC0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you can use pliers</a:t>
            </a:r>
          </a:p>
        </p:txBody>
      </p:sp>
      <p:pic>
        <p:nvPicPr>
          <p:cNvPr id="13" name="Content Placeholder 12" descr="A picture containing child art, art&#10;&#10;Description automatically generated">
            <a:extLst>
              <a:ext uri="{FF2B5EF4-FFF2-40B4-BE49-F238E27FC236}">
                <a16:creationId xmlns:a16="http://schemas.microsoft.com/office/drawing/2014/main" id="{5FCFC340-B272-D834-3BC4-8742AFE331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635000" y="2438400"/>
            <a:ext cx="4064000" cy="3048000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0EB53B6-5A22-6B17-8588-9B77AC815C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Make sure their twisted tightly!</a:t>
            </a:r>
          </a:p>
        </p:txBody>
      </p:sp>
    </p:spTree>
    <p:extLst>
      <p:ext uri="{BB962C8B-B14F-4D97-AF65-F5344CB8AC3E}">
        <p14:creationId xmlns:p14="http://schemas.microsoft.com/office/powerpoint/2010/main" val="2802939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one of the thin wires</a:t>
            </a:r>
            <a:br>
              <a:rPr lang="en-US" dirty="0"/>
            </a:br>
            <a:r>
              <a:rPr lang="en-US" dirty="0"/>
              <a:t>Make a small loop in one end</a:t>
            </a:r>
          </a:p>
        </p:txBody>
      </p:sp>
      <p:pic>
        <p:nvPicPr>
          <p:cNvPr id="5" name="Content Placeholder 4" descr="make first loop burned end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b="9500"/>
          <a:stretch>
            <a:fillRect/>
          </a:stretch>
        </p:blipFill>
        <p:spPr/>
      </p:pic>
      <p:pic>
        <p:nvPicPr>
          <p:cNvPr id="6" name="Content Placeholder 5" descr="Anode taped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b="9500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4922588" y="2096743"/>
            <a:ext cx="28063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tape it to the side of the battery with the writing on 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42359E-DEA7-958C-84C3-64E65EAB54EE}"/>
              </a:ext>
            </a:extLst>
          </p:cNvPr>
          <p:cNvSpPr txBox="1"/>
          <p:nvPr/>
        </p:nvSpPr>
        <p:spPr>
          <a:xfrm>
            <a:off x="819794" y="2235242"/>
            <a:ext cx="3676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Has to be the burned part</a:t>
            </a:r>
          </a:p>
          <a:p>
            <a:r>
              <a:rPr lang="en-US" dirty="0">
                <a:solidFill>
                  <a:schemeClr val="bg1"/>
                </a:solidFill>
              </a:rPr>
              <a:t>Don’t let it cross itself</a:t>
            </a:r>
          </a:p>
        </p:txBody>
      </p:sp>
    </p:spTree>
    <p:extLst>
      <p:ext uri="{BB962C8B-B14F-4D97-AF65-F5344CB8AC3E}">
        <p14:creationId xmlns:p14="http://schemas.microsoft.com/office/powerpoint/2010/main" val="950419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Twist other end around other LED leg (the long one!)</a:t>
            </a:r>
          </a:p>
        </p:txBody>
      </p:sp>
      <p:pic>
        <p:nvPicPr>
          <p:cNvPr id="5" name="Content Placeholder 4" descr="Connect anod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r="15278"/>
          <a:stretch>
            <a:fillRect/>
          </a:stretch>
        </p:blipFill>
        <p:spPr>
          <a:xfrm>
            <a:off x="2819400" y="1768454"/>
            <a:ext cx="3810000" cy="4114800"/>
          </a:xfrm>
        </p:spPr>
      </p:pic>
    </p:spTree>
    <p:extLst>
      <p:ext uri="{BB962C8B-B14F-4D97-AF65-F5344CB8AC3E}">
        <p14:creationId xmlns:p14="http://schemas.microsoft.com/office/powerpoint/2010/main" val="965563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BFC8-48FD-65E0-1A7C-328B1C4E5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Engineers test at every step!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33A89-25F5-8AB5-C6AF-CE073A9FE7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Close the loop!</a:t>
            </a:r>
          </a:p>
          <a:p>
            <a:r>
              <a:rPr lang="en-US" dirty="0"/>
              <a:t>Touch the big wire to the other side of the battery</a:t>
            </a:r>
          </a:p>
          <a:p>
            <a:r>
              <a:rPr lang="en-US" dirty="0"/>
              <a:t>The LED should light up</a:t>
            </a:r>
          </a:p>
          <a:p>
            <a:endParaRPr lang="en-US" dirty="0"/>
          </a:p>
        </p:txBody>
      </p:sp>
      <p:pic>
        <p:nvPicPr>
          <p:cNvPr id="7" name="Content Placeholder 6" descr="A picture containing cable, electrical wiring, electronics, person&#10;&#10;Description automatically generated">
            <a:extLst>
              <a:ext uri="{FF2B5EF4-FFF2-40B4-BE49-F238E27FC236}">
                <a16:creationId xmlns:a16="http://schemas.microsoft.com/office/drawing/2014/main" id="{549C071D-C667-D24A-9E5F-7738748052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4597400" y="2438400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730028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Bend the short wire into a wand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Make a big loop</a:t>
            </a:r>
          </a:p>
          <a:p>
            <a:r>
              <a:rPr lang="en-US" dirty="0"/>
              <a:t>Leave an opening!</a:t>
            </a:r>
          </a:p>
        </p:txBody>
      </p:sp>
      <p:pic>
        <p:nvPicPr>
          <p:cNvPr id="5" name="Content Placeholder 4" descr="make wan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b="9500"/>
          <a:stretch>
            <a:fillRect/>
          </a:stretch>
        </p:blipFill>
        <p:spPr>
          <a:xfrm>
            <a:off x="914400" y="3126892"/>
            <a:ext cx="2918836" cy="3152343"/>
          </a:xfrm>
        </p:spPr>
      </p:pic>
      <p:pic>
        <p:nvPicPr>
          <p:cNvPr id="6" name="Picture 5" descr="connect w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886" y="3103948"/>
            <a:ext cx="2280452" cy="304060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56399" y="1634108"/>
            <a:ext cx="381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37C03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37C03"/>
              </a:buClr>
              <a:buSzPct val="65000"/>
              <a:buFont typeface="Monotype Sorts" charset="2"/>
              <a:buChar char="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dirty="0"/>
              <a:t>Wrap one end of the other skinny wire to handle</a:t>
            </a:r>
          </a:p>
        </p:txBody>
      </p:sp>
    </p:spTree>
    <p:extLst>
      <p:ext uri="{BB962C8B-B14F-4D97-AF65-F5344CB8AC3E}">
        <p14:creationId xmlns:p14="http://schemas.microsoft.com/office/powerpoint/2010/main" val="374385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learn some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read an electrical schematic</a:t>
            </a:r>
          </a:p>
          <a:p>
            <a:r>
              <a:rPr lang="en-US" dirty="0"/>
              <a:t>What parts we’re using</a:t>
            </a:r>
          </a:p>
          <a:p>
            <a:r>
              <a:rPr lang="en-US" dirty="0"/>
              <a:t>How to build the game</a:t>
            </a:r>
          </a:p>
        </p:txBody>
      </p:sp>
    </p:spTree>
    <p:extLst>
      <p:ext uri="{BB962C8B-B14F-4D97-AF65-F5344CB8AC3E}">
        <p14:creationId xmlns:p14="http://schemas.microsoft.com/office/powerpoint/2010/main" val="2198212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loop in the other end</a:t>
            </a:r>
          </a:p>
        </p:txBody>
      </p:sp>
      <p:pic>
        <p:nvPicPr>
          <p:cNvPr id="5" name="Content Placeholder 4" descr="loop in wand wir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b="950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Tape loop to other side of battery (no writing)</a:t>
            </a:r>
          </a:p>
        </p:txBody>
      </p:sp>
      <p:pic>
        <p:nvPicPr>
          <p:cNvPr id="6" name="Picture 5" descr="tape cathode wire to batte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04802"/>
            <a:ext cx="2439898" cy="325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35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45AD6-C4A2-BF7F-8AA6-1AE4F18E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again!</a:t>
            </a:r>
          </a:p>
        </p:txBody>
      </p:sp>
      <p:pic>
        <p:nvPicPr>
          <p:cNvPr id="6" name="Content Placeholder 5" descr="A picture containing art, person, hand, indoor&#10;&#10;Description automatically generated">
            <a:extLst>
              <a:ext uri="{FF2B5EF4-FFF2-40B4-BE49-F238E27FC236}">
                <a16:creationId xmlns:a16="http://schemas.microsoft.com/office/drawing/2014/main" id="{B1C0CFDE-DAB7-8970-9A31-2C35B83A0D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635000" y="2438400"/>
            <a:ext cx="4064000" cy="304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149DD-FF17-9952-3108-9C23118E33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Close the loop!</a:t>
            </a:r>
          </a:p>
        </p:txBody>
      </p:sp>
    </p:spTree>
    <p:extLst>
      <p:ext uri="{BB962C8B-B14F-4D97-AF65-F5344CB8AC3E}">
        <p14:creationId xmlns:p14="http://schemas.microsoft.com/office/powerpoint/2010/main" val="3715738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Stick the puzzle wire and LED in the edge of the </a:t>
            </a:r>
            <a:r>
              <a:rPr lang="en-US" dirty="0" err="1"/>
              <a:t>carboard</a:t>
            </a:r>
            <a:endParaRPr lang="en-US" dirty="0"/>
          </a:p>
        </p:txBody>
      </p:sp>
      <p:pic>
        <p:nvPicPr>
          <p:cNvPr id="5" name="Content Placeholder 4" descr="Assemble puzzle long shot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b="9500"/>
          <a:stretch>
            <a:fillRect/>
          </a:stretch>
        </p:blipFill>
        <p:spPr/>
      </p:pic>
      <p:pic>
        <p:nvPicPr>
          <p:cNvPr id="6" name="Content Placeholder 5" descr="Assumble puzzle close up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b="9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4449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Tape battery to cardboard</a:t>
            </a:r>
          </a:p>
        </p:txBody>
      </p:sp>
      <p:pic>
        <p:nvPicPr>
          <p:cNvPr id="5" name="Content Placeholder 4" descr="Tape battery to cardboard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b="950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You’re ready to play!</a:t>
            </a:r>
          </a:p>
        </p:txBody>
      </p:sp>
    </p:spTree>
    <p:extLst>
      <p:ext uri="{BB962C8B-B14F-4D97-AF65-F5344CB8AC3E}">
        <p14:creationId xmlns:p14="http://schemas.microsoft.com/office/powerpoint/2010/main" val="2974283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ametic vs real lif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33" y="1710832"/>
            <a:ext cx="5334000" cy="32461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90933" y="2163287"/>
            <a:ext cx="1433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 lead </a:t>
            </a:r>
          </a:p>
          <a:p>
            <a:r>
              <a:rPr lang="en-US" dirty="0"/>
              <a:t>is anode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84372" y="2386327"/>
            <a:ext cx="104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anode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8396" y="2606264"/>
            <a:ext cx="1279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cathode</a:t>
            </a:r>
          </a:p>
        </p:txBody>
      </p:sp>
      <p:cxnSp>
        <p:nvCxnSpPr>
          <p:cNvPr id="14" name="Curved Connector 13"/>
          <p:cNvCxnSpPr/>
          <p:nvPr/>
        </p:nvCxnSpPr>
        <p:spPr bwMode="auto">
          <a:xfrm flipH="1">
            <a:off x="6304604" y="2386327"/>
            <a:ext cx="331719" cy="109487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urved Connector 14"/>
          <p:cNvCxnSpPr/>
          <p:nvPr/>
        </p:nvCxnSpPr>
        <p:spPr bwMode="auto">
          <a:xfrm flipV="1">
            <a:off x="5638314" y="2750894"/>
            <a:ext cx="331719" cy="109487"/>
          </a:xfrm>
          <a:prstGeom prst="curvedConnector3">
            <a:avLst>
              <a:gd name="adj1" fmla="val 5823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911053" y="4012736"/>
            <a:ext cx="1279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cathode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084372" y="3795966"/>
            <a:ext cx="482844" cy="21677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796202" y="2061838"/>
            <a:ext cx="587183" cy="914855"/>
          </a:xfrm>
          <a:custGeom>
            <a:avLst/>
            <a:gdLst>
              <a:gd name="connsiteX0" fmla="*/ 0 w 587183"/>
              <a:gd name="connsiteY0" fmla="*/ 914855 h 914855"/>
              <a:gd name="connsiteX1" fmla="*/ 109244 w 587183"/>
              <a:gd name="connsiteY1" fmla="*/ 846582 h 914855"/>
              <a:gd name="connsiteX2" fmla="*/ 191176 w 587183"/>
              <a:gd name="connsiteY2" fmla="*/ 764655 h 914855"/>
              <a:gd name="connsiteX3" fmla="*/ 232142 w 587183"/>
              <a:gd name="connsiteY3" fmla="*/ 682727 h 914855"/>
              <a:gd name="connsiteX4" fmla="*/ 259453 w 587183"/>
              <a:gd name="connsiteY4" fmla="*/ 600800 h 914855"/>
              <a:gd name="connsiteX5" fmla="*/ 300419 w 587183"/>
              <a:gd name="connsiteY5" fmla="*/ 505218 h 914855"/>
              <a:gd name="connsiteX6" fmla="*/ 341385 w 587183"/>
              <a:gd name="connsiteY6" fmla="*/ 191163 h 914855"/>
              <a:gd name="connsiteX7" fmla="*/ 355041 w 587183"/>
              <a:gd name="connsiteY7" fmla="*/ 54618 h 914855"/>
              <a:gd name="connsiteX8" fmla="*/ 491595 w 587183"/>
              <a:gd name="connsiteY8" fmla="*/ 0 h 914855"/>
              <a:gd name="connsiteX9" fmla="*/ 559872 w 587183"/>
              <a:gd name="connsiteY9" fmla="*/ 13654 h 914855"/>
              <a:gd name="connsiteX10" fmla="*/ 573527 w 587183"/>
              <a:gd name="connsiteY10" fmla="*/ 54618 h 914855"/>
              <a:gd name="connsiteX11" fmla="*/ 587183 w 587183"/>
              <a:gd name="connsiteY11" fmla="*/ 109236 h 914855"/>
              <a:gd name="connsiteX12" fmla="*/ 573527 w 587183"/>
              <a:gd name="connsiteY12" fmla="*/ 232127 h 91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183" h="914855">
                <a:moveTo>
                  <a:pt x="0" y="914855"/>
                </a:moveTo>
                <a:cubicBezTo>
                  <a:pt x="3908" y="912510"/>
                  <a:pt x="94698" y="859511"/>
                  <a:pt x="109244" y="846582"/>
                </a:cubicBezTo>
                <a:cubicBezTo>
                  <a:pt x="138111" y="820924"/>
                  <a:pt x="191176" y="764655"/>
                  <a:pt x="191176" y="764655"/>
                </a:cubicBezTo>
                <a:cubicBezTo>
                  <a:pt x="240970" y="615276"/>
                  <a:pt x="161558" y="841529"/>
                  <a:pt x="232142" y="682727"/>
                </a:cubicBezTo>
                <a:cubicBezTo>
                  <a:pt x="243834" y="656422"/>
                  <a:pt x="246579" y="626547"/>
                  <a:pt x="259453" y="600800"/>
                </a:cubicBezTo>
                <a:cubicBezTo>
                  <a:pt x="293201" y="533308"/>
                  <a:pt x="280327" y="565493"/>
                  <a:pt x="300419" y="505218"/>
                </a:cubicBezTo>
                <a:cubicBezTo>
                  <a:pt x="327078" y="318616"/>
                  <a:pt x="324771" y="348982"/>
                  <a:pt x="341385" y="191163"/>
                </a:cubicBezTo>
                <a:cubicBezTo>
                  <a:pt x="346174" y="145672"/>
                  <a:pt x="331066" y="93574"/>
                  <a:pt x="355041" y="54618"/>
                </a:cubicBezTo>
                <a:cubicBezTo>
                  <a:pt x="363066" y="41579"/>
                  <a:pt x="459594" y="10666"/>
                  <a:pt x="491595" y="0"/>
                </a:cubicBezTo>
                <a:cubicBezTo>
                  <a:pt x="514354" y="4551"/>
                  <a:pt x="540560" y="780"/>
                  <a:pt x="559872" y="13654"/>
                </a:cubicBezTo>
                <a:cubicBezTo>
                  <a:pt x="571848" y="21638"/>
                  <a:pt x="569573" y="40779"/>
                  <a:pt x="573527" y="54618"/>
                </a:cubicBezTo>
                <a:cubicBezTo>
                  <a:pt x="578683" y="72662"/>
                  <a:pt x="582631" y="91030"/>
                  <a:pt x="587183" y="109236"/>
                </a:cubicBezTo>
                <a:lnTo>
                  <a:pt x="573527" y="232127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084372" y="1371600"/>
            <a:ext cx="5052305" cy="2468609"/>
            <a:chOff x="2084372" y="1371600"/>
            <a:chExt cx="5052305" cy="2468609"/>
          </a:xfrm>
        </p:grpSpPr>
        <p:sp>
          <p:nvSpPr>
            <p:cNvPr id="13" name="Freeform 12"/>
            <p:cNvSpPr/>
            <p:nvPr/>
          </p:nvSpPr>
          <p:spPr>
            <a:xfrm rot="1740000">
              <a:off x="3726495" y="1854049"/>
              <a:ext cx="479376" cy="1283528"/>
            </a:xfrm>
            <a:custGeom>
              <a:avLst/>
              <a:gdLst>
                <a:gd name="connsiteX0" fmla="*/ 342822 w 479376"/>
                <a:gd name="connsiteY0" fmla="*/ 1283528 h 1283528"/>
                <a:gd name="connsiteX1" fmla="*/ 356477 w 479376"/>
                <a:gd name="connsiteY1" fmla="*/ 1174291 h 1283528"/>
                <a:gd name="connsiteX2" fmla="*/ 370133 w 479376"/>
                <a:gd name="connsiteY2" fmla="*/ 1092364 h 1283528"/>
                <a:gd name="connsiteX3" fmla="*/ 356477 w 479376"/>
                <a:gd name="connsiteY3" fmla="*/ 832927 h 1283528"/>
                <a:gd name="connsiteX4" fmla="*/ 342822 w 479376"/>
                <a:gd name="connsiteY4" fmla="*/ 791964 h 1283528"/>
                <a:gd name="connsiteX5" fmla="*/ 260889 w 479376"/>
                <a:gd name="connsiteY5" fmla="*/ 764655 h 1283528"/>
                <a:gd name="connsiteX6" fmla="*/ 219923 w 479376"/>
                <a:gd name="connsiteY6" fmla="*/ 614455 h 1283528"/>
                <a:gd name="connsiteX7" fmla="*/ 192612 w 479376"/>
                <a:gd name="connsiteY7" fmla="*/ 532527 h 1283528"/>
                <a:gd name="connsiteX8" fmla="*/ 83369 w 479376"/>
                <a:gd name="connsiteY8" fmla="*/ 436945 h 1283528"/>
                <a:gd name="connsiteX9" fmla="*/ 28747 w 479376"/>
                <a:gd name="connsiteY9" fmla="*/ 355018 h 1283528"/>
                <a:gd name="connsiteX10" fmla="*/ 1437 w 479376"/>
                <a:gd name="connsiteY10" fmla="*/ 259436 h 1283528"/>
                <a:gd name="connsiteX11" fmla="*/ 15092 w 479376"/>
                <a:gd name="connsiteY11" fmla="*/ 40963 h 1283528"/>
                <a:gd name="connsiteX12" fmla="*/ 97024 w 479376"/>
                <a:gd name="connsiteY12" fmla="*/ 13654 h 1283528"/>
                <a:gd name="connsiteX13" fmla="*/ 137991 w 479376"/>
                <a:gd name="connsiteY13" fmla="*/ 0 h 1283528"/>
                <a:gd name="connsiteX14" fmla="*/ 206268 w 479376"/>
                <a:gd name="connsiteY14" fmla="*/ 13654 h 1283528"/>
                <a:gd name="connsiteX15" fmla="*/ 247234 w 479376"/>
                <a:gd name="connsiteY15" fmla="*/ 40963 h 1283528"/>
                <a:gd name="connsiteX16" fmla="*/ 329166 w 479376"/>
                <a:gd name="connsiteY16" fmla="*/ 81927 h 1283528"/>
                <a:gd name="connsiteX17" fmla="*/ 411099 w 479376"/>
                <a:gd name="connsiteY17" fmla="*/ 136545 h 1283528"/>
                <a:gd name="connsiteX18" fmla="*/ 452065 w 479376"/>
                <a:gd name="connsiteY18" fmla="*/ 163854 h 1283528"/>
                <a:gd name="connsiteX19" fmla="*/ 465720 w 479376"/>
                <a:gd name="connsiteY19" fmla="*/ 218473 h 1283528"/>
                <a:gd name="connsiteX20" fmla="*/ 479376 w 479376"/>
                <a:gd name="connsiteY20" fmla="*/ 259436 h 1283528"/>
                <a:gd name="connsiteX21" fmla="*/ 438410 w 479376"/>
                <a:gd name="connsiteY21" fmla="*/ 368673 h 1283528"/>
                <a:gd name="connsiteX22" fmla="*/ 397443 w 479376"/>
                <a:gd name="connsiteY22" fmla="*/ 395982 h 1283528"/>
                <a:gd name="connsiteX23" fmla="*/ 356477 w 479376"/>
                <a:gd name="connsiteY23" fmla="*/ 409636 h 1283528"/>
                <a:gd name="connsiteX24" fmla="*/ 315511 w 479376"/>
                <a:gd name="connsiteY24" fmla="*/ 436945 h 1283528"/>
                <a:gd name="connsiteX25" fmla="*/ 288200 w 479376"/>
                <a:gd name="connsiteY25" fmla="*/ 477909 h 1283528"/>
                <a:gd name="connsiteX26" fmla="*/ 274545 w 479376"/>
                <a:gd name="connsiteY26" fmla="*/ 491564 h 128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9376" h="1283528">
                  <a:moveTo>
                    <a:pt x="342822" y="1283528"/>
                  </a:moveTo>
                  <a:cubicBezTo>
                    <a:pt x="347374" y="1247116"/>
                    <a:pt x="351287" y="1210618"/>
                    <a:pt x="356477" y="1174291"/>
                  </a:cubicBezTo>
                  <a:cubicBezTo>
                    <a:pt x="360393" y="1146884"/>
                    <a:pt x="370133" y="1120050"/>
                    <a:pt x="370133" y="1092364"/>
                  </a:cubicBezTo>
                  <a:cubicBezTo>
                    <a:pt x="370133" y="1005765"/>
                    <a:pt x="364318" y="919170"/>
                    <a:pt x="356477" y="832927"/>
                  </a:cubicBezTo>
                  <a:cubicBezTo>
                    <a:pt x="355174" y="818593"/>
                    <a:pt x="354534" y="800329"/>
                    <a:pt x="342822" y="791964"/>
                  </a:cubicBezTo>
                  <a:cubicBezTo>
                    <a:pt x="319396" y="775232"/>
                    <a:pt x="260889" y="764655"/>
                    <a:pt x="260889" y="764655"/>
                  </a:cubicBezTo>
                  <a:cubicBezTo>
                    <a:pt x="241588" y="668151"/>
                    <a:pt x="254574" y="718403"/>
                    <a:pt x="219923" y="614455"/>
                  </a:cubicBezTo>
                  <a:lnTo>
                    <a:pt x="192612" y="532527"/>
                  </a:lnTo>
                  <a:cubicBezTo>
                    <a:pt x="112730" y="452650"/>
                    <a:pt x="151115" y="482106"/>
                    <a:pt x="83369" y="436945"/>
                  </a:cubicBezTo>
                  <a:cubicBezTo>
                    <a:pt x="65162" y="409636"/>
                    <a:pt x="36708" y="386860"/>
                    <a:pt x="28747" y="355018"/>
                  </a:cubicBezTo>
                  <a:cubicBezTo>
                    <a:pt x="11601" y="286436"/>
                    <a:pt x="21027" y="318203"/>
                    <a:pt x="1437" y="259436"/>
                  </a:cubicBezTo>
                  <a:cubicBezTo>
                    <a:pt x="5989" y="186612"/>
                    <a:pt x="-11356" y="108968"/>
                    <a:pt x="15092" y="40963"/>
                  </a:cubicBezTo>
                  <a:cubicBezTo>
                    <a:pt x="25527" y="14133"/>
                    <a:pt x="69713" y="22757"/>
                    <a:pt x="97024" y="13654"/>
                  </a:cubicBezTo>
                  <a:lnTo>
                    <a:pt x="137991" y="0"/>
                  </a:lnTo>
                  <a:cubicBezTo>
                    <a:pt x="160750" y="4551"/>
                    <a:pt x="184536" y="5505"/>
                    <a:pt x="206268" y="13654"/>
                  </a:cubicBezTo>
                  <a:cubicBezTo>
                    <a:pt x="221635" y="19416"/>
                    <a:pt x="232888" y="32993"/>
                    <a:pt x="247234" y="40963"/>
                  </a:cubicBezTo>
                  <a:cubicBezTo>
                    <a:pt x="273926" y="55791"/>
                    <a:pt x="302791" y="66543"/>
                    <a:pt x="329166" y="81927"/>
                  </a:cubicBezTo>
                  <a:cubicBezTo>
                    <a:pt x="357518" y="98465"/>
                    <a:pt x="383788" y="118339"/>
                    <a:pt x="411099" y="136545"/>
                  </a:cubicBezTo>
                  <a:lnTo>
                    <a:pt x="452065" y="163854"/>
                  </a:lnTo>
                  <a:cubicBezTo>
                    <a:pt x="456617" y="182060"/>
                    <a:pt x="460564" y="200428"/>
                    <a:pt x="465720" y="218473"/>
                  </a:cubicBezTo>
                  <a:cubicBezTo>
                    <a:pt x="469674" y="232312"/>
                    <a:pt x="479376" y="245043"/>
                    <a:pt x="479376" y="259436"/>
                  </a:cubicBezTo>
                  <a:cubicBezTo>
                    <a:pt x="479376" y="298512"/>
                    <a:pt x="466662" y="340423"/>
                    <a:pt x="438410" y="368673"/>
                  </a:cubicBezTo>
                  <a:cubicBezTo>
                    <a:pt x="426805" y="380277"/>
                    <a:pt x="412122" y="388643"/>
                    <a:pt x="397443" y="395982"/>
                  </a:cubicBezTo>
                  <a:cubicBezTo>
                    <a:pt x="384569" y="402419"/>
                    <a:pt x="370132" y="405085"/>
                    <a:pt x="356477" y="409636"/>
                  </a:cubicBezTo>
                  <a:cubicBezTo>
                    <a:pt x="342822" y="418739"/>
                    <a:pt x="327116" y="425341"/>
                    <a:pt x="315511" y="436945"/>
                  </a:cubicBezTo>
                  <a:cubicBezTo>
                    <a:pt x="303906" y="448549"/>
                    <a:pt x="298047" y="464780"/>
                    <a:pt x="288200" y="477909"/>
                  </a:cubicBezTo>
                  <a:cubicBezTo>
                    <a:pt x="284338" y="483059"/>
                    <a:pt x="279097" y="487012"/>
                    <a:pt x="274545" y="491564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11236" y="1734205"/>
              <a:ext cx="766899" cy="652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575050" y="2386327"/>
              <a:ext cx="207497" cy="59036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2084372" y="3840209"/>
              <a:ext cx="59208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Curved Connector 24"/>
            <p:cNvCxnSpPr/>
            <p:nvPr/>
          </p:nvCxnSpPr>
          <p:spPr bwMode="auto">
            <a:xfrm flipV="1">
              <a:off x="6248400" y="1371600"/>
              <a:ext cx="583477" cy="480561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Curved Connector 25"/>
            <p:cNvCxnSpPr/>
            <p:nvPr/>
          </p:nvCxnSpPr>
          <p:spPr bwMode="auto">
            <a:xfrm flipV="1">
              <a:off x="6400800" y="1524000"/>
              <a:ext cx="583477" cy="480561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Curved Connector 26"/>
            <p:cNvCxnSpPr/>
            <p:nvPr/>
          </p:nvCxnSpPr>
          <p:spPr bwMode="auto">
            <a:xfrm flipV="1">
              <a:off x="6553200" y="1676400"/>
              <a:ext cx="583477" cy="480561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6649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Schematics: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4400" y="2819402"/>
            <a:ext cx="3810000" cy="685800"/>
          </a:xfrm>
        </p:spPr>
        <p:txBody>
          <a:bodyPr/>
          <a:lstStyle/>
          <a:p>
            <a:r>
              <a:rPr lang="en-US" dirty="0"/>
              <a:t>Battery</a:t>
            </a:r>
          </a:p>
        </p:txBody>
      </p:sp>
      <p:pic>
        <p:nvPicPr>
          <p:cNvPr id="7" name="Content Placeholder 6" descr="batter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65000" y="2959545"/>
            <a:ext cx="2170176" cy="2231136"/>
          </a:xfrm>
        </p:spPr>
      </p:pic>
      <p:sp>
        <p:nvSpPr>
          <p:cNvPr id="6" name="TextBox 5"/>
          <p:cNvSpPr txBox="1"/>
          <p:nvPr/>
        </p:nvSpPr>
        <p:spPr>
          <a:xfrm>
            <a:off x="1752600" y="1752601"/>
            <a:ext cx="23647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What’s this?</a:t>
            </a:r>
          </a:p>
        </p:txBody>
      </p:sp>
      <p:pic>
        <p:nvPicPr>
          <p:cNvPr id="9" name="Picture 8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106" y="3505202"/>
            <a:ext cx="2381084" cy="238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9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this?</a:t>
            </a:r>
            <a:endParaRPr lang="en-US" dirty="0"/>
          </a:p>
        </p:txBody>
      </p:sp>
      <p:pic>
        <p:nvPicPr>
          <p:cNvPr id="5" name="Content Placeholder 4" descr="diode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60538" y="3649663"/>
            <a:ext cx="2654300" cy="8509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Diode</a:t>
            </a:r>
          </a:p>
          <a:p>
            <a:pPr lvl="1"/>
            <a:r>
              <a:rPr lang="en-US" dirty="0"/>
              <a:t>Lets current flow one direction but not the other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760538" y="3352800"/>
            <a:ext cx="220186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0800000">
            <a:off x="3733800" y="4768334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514600" y="3048000"/>
            <a:ext cx="57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2800" y="4585257"/>
            <a:ext cx="31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3799" y="4954589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pic>
        <p:nvPicPr>
          <p:cNvPr id="3" name="Picture 2" descr="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1" y="3733000"/>
            <a:ext cx="1832384" cy="244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4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current flow?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ircuit game circu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87" y="2102802"/>
            <a:ext cx="4882244" cy="327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4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verse bi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799" y="2218918"/>
            <a:ext cx="5426810" cy="36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0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 one?</a:t>
            </a:r>
          </a:p>
        </p:txBody>
      </p:sp>
      <p:pic>
        <p:nvPicPr>
          <p:cNvPr id="5" name="Picture 4" descr="third cersion of circu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99" y="2444994"/>
            <a:ext cx="4720525" cy="316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1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have a closed path all the way from one terminal of the battery to the other</a:t>
            </a:r>
          </a:p>
        </p:txBody>
      </p:sp>
    </p:spTree>
    <p:extLst>
      <p:ext uri="{BB962C8B-B14F-4D97-AF65-F5344CB8AC3E}">
        <p14:creationId xmlns:p14="http://schemas.microsoft.com/office/powerpoint/2010/main" val="28000740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688</TotalTime>
  <Words>513</Words>
  <Application>Microsoft Macintosh PowerPoint</Application>
  <PresentationFormat>On-screen Show (4:3)</PresentationFormat>
  <Paragraphs>93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Helvetica</vt:lpstr>
      <vt:lpstr>Monotype Sorts</vt:lpstr>
      <vt:lpstr>Default Theme</vt:lpstr>
      <vt:lpstr>Circuit Game</vt:lpstr>
      <vt:lpstr>How does it work?</vt:lpstr>
      <vt:lpstr>Need to learn some things</vt:lpstr>
      <vt:lpstr>Reading Schematics:</vt:lpstr>
      <vt:lpstr>What’s this?</vt:lpstr>
      <vt:lpstr>Will current flow?</vt:lpstr>
      <vt:lpstr>How about here?</vt:lpstr>
      <vt:lpstr>How about this one?</vt:lpstr>
      <vt:lpstr>Electrical circuit</vt:lpstr>
      <vt:lpstr>Will current flow?</vt:lpstr>
      <vt:lpstr>How about now?</vt:lpstr>
      <vt:lpstr>Now?</vt:lpstr>
      <vt:lpstr>Will it light up?</vt:lpstr>
      <vt:lpstr>Schematic versus real life</vt:lpstr>
      <vt:lpstr>Here’s our battery</vt:lpstr>
      <vt:lpstr>Are you ready to build?</vt:lpstr>
      <vt:lpstr>Cut cardboard</vt:lpstr>
      <vt:lpstr>Only part way!</vt:lpstr>
      <vt:lpstr>Got two pieces of magnet wire?</vt:lpstr>
      <vt:lpstr>Burn insulation off the ends</vt:lpstr>
      <vt:lpstr>Here is the LED</vt:lpstr>
      <vt:lpstr>Wrap the SHORT LED wire around the puzzle wire</vt:lpstr>
      <vt:lpstr>If you have a twisty tool…</vt:lpstr>
      <vt:lpstr>Pinch, push and twist!</vt:lpstr>
      <vt:lpstr>Or you can use pliers</vt:lpstr>
      <vt:lpstr>Find one of the thin wires Make a small loop in one end</vt:lpstr>
      <vt:lpstr>Twist other end around other LED leg (the long one!)</vt:lpstr>
      <vt:lpstr>Engineers test at every step!</vt:lpstr>
      <vt:lpstr>Bend the short wire into a wand</vt:lpstr>
      <vt:lpstr>Make a loop in the other end</vt:lpstr>
      <vt:lpstr>Test again!</vt:lpstr>
      <vt:lpstr>Stick the puzzle wire and LED in the edge of the carboard</vt:lpstr>
      <vt:lpstr>Tape battery to cardboard</vt:lpstr>
      <vt:lpstr>How does it work?</vt:lpstr>
    </vt:vector>
  </TitlesOfParts>
  <Company>The Ohio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 Flashlight</dc:title>
  <dc:creator>Betty Lise</dc:creator>
  <cp:lastModifiedBy>Anderson, Betty Lise</cp:lastModifiedBy>
  <cp:revision>150</cp:revision>
  <dcterms:created xsi:type="dcterms:W3CDTF">2016-02-06T20:04:06Z</dcterms:created>
  <dcterms:modified xsi:type="dcterms:W3CDTF">2023-06-27T20:11:18Z</dcterms:modified>
</cp:coreProperties>
</file>