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tiff" ContentType="image/tif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4" r:id="rId8"/>
    <p:sldId id="263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9" r:id="rId22"/>
    <p:sldId id="290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Helvetica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Helvetica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Helvetica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Helvetica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Helvetic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2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905000"/>
            <a:ext cx="3810000" cy="41148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428750"/>
            <a:ext cx="9132888" cy="74613"/>
          </a:xfrm>
          <a:prstGeom prst="rect">
            <a:avLst/>
          </a:prstGeom>
          <a:gradFill rotWithShape="0">
            <a:gsLst>
              <a:gs pos="0">
                <a:srgbClr val="790015">
                  <a:gamma/>
                  <a:shade val="40000"/>
                  <a:invGamma/>
                </a:srgbClr>
              </a:gs>
              <a:gs pos="50000">
                <a:srgbClr val="790015"/>
              </a:gs>
              <a:gs pos="100000">
                <a:srgbClr val="790015">
                  <a:gamma/>
                  <a:shade val="40000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543050"/>
            <a:ext cx="9132888" cy="38100"/>
          </a:xfrm>
          <a:prstGeom prst="rect">
            <a:avLst/>
          </a:prstGeom>
          <a:gradFill rotWithShape="0">
            <a:gsLst>
              <a:gs pos="0">
                <a:srgbClr val="474747">
                  <a:gamma/>
                  <a:shade val="29804"/>
                  <a:invGamma/>
                </a:srgbClr>
              </a:gs>
              <a:gs pos="50000">
                <a:srgbClr val="474747"/>
              </a:gs>
              <a:gs pos="100000">
                <a:srgbClr val="474747">
                  <a:gamma/>
                  <a:shade val="29804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 descr="preferred_red.gif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52400" y="5854700"/>
            <a:ext cx="838200" cy="838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458200" y="6248400"/>
            <a:ext cx="560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05CE2D6F-9551-8843-9AF1-93D969C372E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90015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90015"/>
          </a:solidFill>
          <a:latin typeface="Helvetic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90015"/>
          </a:solidFill>
          <a:latin typeface="Helvetic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90015"/>
          </a:solidFill>
          <a:latin typeface="Helvetic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90015"/>
          </a:solidFill>
          <a:latin typeface="Helvetic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90015"/>
          </a:solidFill>
          <a:latin typeface="Helvetic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90015"/>
          </a:solidFill>
          <a:latin typeface="Helvetic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90015"/>
          </a:solidFill>
          <a:latin typeface="Helvetic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90015"/>
          </a:solidFill>
          <a:latin typeface="Helvetic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37C03"/>
        </a:buClr>
        <a:buSzPct val="75000"/>
        <a:buFont typeface="Monotype Sorts" charset="2"/>
        <a:buChar char="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Char char="»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37C03"/>
        </a:buClr>
        <a:buSzPct val="65000"/>
        <a:buFont typeface="Monotype Sorts" charset="2"/>
        <a:buChar char="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10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image" Target="../media/image5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5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tif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g"/><Relationship Id="rId3" Type="http://schemas.openxmlformats.org/officeDocument/2006/relationships/image" Target="../media/image23.jp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iff"/><Relationship Id="rId4" Type="http://schemas.openxmlformats.org/officeDocument/2006/relationships/image" Target="../media/image25.tiff"/><Relationship Id="rId5" Type="http://schemas.openxmlformats.org/officeDocument/2006/relationships/image" Target="../media/image26.tiff"/><Relationship Id="rId6" Type="http://schemas.openxmlformats.org/officeDocument/2006/relationships/image" Target="../media/image27.tiff"/><Relationship Id="rId7" Type="http://schemas.openxmlformats.org/officeDocument/2006/relationships/image" Target="../media/image28.tiff"/><Relationship Id="rId8" Type="http://schemas.openxmlformats.org/officeDocument/2006/relationships/image" Target="../media/image29.tif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tif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tif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tif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tif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tif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 a CD Spectrometer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Betty Lise Anderson</a:t>
            </a:r>
          </a:p>
          <a:p>
            <a:r>
              <a:rPr lang="en-US" dirty="0" smtClean="0"/>
              <a:t>Department of Electrical and Computer Engineering</a:t>
            </a:r>
          </a:p>
        </p:txBody>
      </p:sp>
    </p:spTree>
    <p:extLst>
      <p:ext uri="{BB962C8B-B14F-4D97-AF65-F5344CB8AC3E}">
        <p14:creationId xmlns:p14="http://schemas.microsoft.com/office/powerpoint/2010/main" val="3316481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42" y="304800"/>
            <a:ext cx="7772400" cy="1143000"/>
          </a:xfrm>
        </p:spPr>
        <p:txBody>
          <a:bodyPr/>
          <a:lstStyle/>
          <a:p>
            <a:r>
              <a:rPr lang="en-US" sz="3600" dirty="0" smtClean="0"/>
              <a:t>Light works differently than paint or ink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3289578" cy="4114800"/>
          </a:xfrm>
        </p:spPr>
        <p:txBody>
          <a:bodyPr/>
          <a:lstStyle/>
          <a:p>
            <a:r>
              <a:rPr lang="en-US" dirty="0" smtClean="0"/>
              <a:t>White light contains lots of wavelengths</a:t>
            </a:r>
            <a:endParaRPr lang="en-US" dirty="0"/>
          </a:p>
        </p:txBody>
      </p:sp>
      <p:pic>
        <p:nvPicPr>
          <p:cNvPr id="4" name="Picture 3" descr="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42" y="1762015"/>
            <a:ext cx="4219136" cy="4031619"/>
          </a:xfrm>
          <a:prstGeom prst="rect">
            <a:avLst/>
          </a:prstGeom>
        </p:spPr>
      </p:pic>
      <p:pic>
        <p:nvPicPr>
          <p:cNvPr id="5" name="Picture 4" descr="CY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472" y="1762015"/>
            <a:ext cx="4350179" cy="41568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9602" y="5918853"/>
            <a:ext cx="367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Light: start with black, add colors to make white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16254" y="5913909"/>
            <a:ext cx="36219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Light: start with white, add colors to make black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73022" y="6527072"/>
            <a:ext cx="36581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http://</a:t>
            </a:r>
            <a:r>
              <a:rPr lang="en-US" sz="1100" dirty="0" err="1"/>
              <a:t>www.chm.davidson.edu</a:t>
            </a:r>
            <a:r>
              <a:rPr lang="en-US" sz="1100" dirty="0"/>
              <a:t>/</a:t>
            </a:r>
            <a:r>
              <a:rPr lang="en-US" sz="1100" dirty="0" err="1"/>
              <a:t>vce</a:t>
            </a:r>
            <a:r>
              <a:rPr lang="en-US" sz="1100" dirty="0"/>
              <a:t>/</a:t>
            </a:r>
            <a:r>
              <a:rPr lang="en-US" sz="1100" dirty="0" err="1"/>
              <a:t>coordchem</a:t>
            </a:r>
            <a:r>
              <a:rPr lang="en-US" sz="1100" dirty="0"/>
              <a:t>/</a:t>
            </a:r>
            <a:r>
              <a:rPr lang="en-US" sz="1100" dirty="0" err="1"/>
              <a:t>color.html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725719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prism separates the light into colors</a:t>
            </a:r>
            <a:endParaRPr lang="en-US" dirty="0"/>
          </a:p>
        </p:txBody>
      </p:sp>
      <p:pic>
        <p:nvPicPr>
          <p:cNvPr id="4" name="Content Placeholder 3" descr="prism_data-mining_nsa_technology-620x41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66" b="10166"/>
          <a:stretch>
            <a:fillRect/>
          </a:stretch>
        </p:blipFill>
        <p:spPr>
          <a:xfrm>
            <a:off x="699393" y="1697110"/>
            <a:ext cx="7772400" cy="4114800"/>
          </a:xfrm>
        </p:spPr>
      </p:pic>
      <p:sp>
        <p:nvSpPr>
          <p:cNvPr id="5" name="Rectangle 4"/>
          <p:cNvSpPr/>
          <p:nvPr/>
        </p:nvSpPr>
        <p:spPr>
          <a:xfrm>
            <a:off x="1874581" y="6294350"/>
            <a:ext cx="4572000" cy="5770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50" dirty="0"/>
              <a:t>http://</a:t>
            </a:r>
            <a:r>
              <a:rPr lang="en-US" sz="1050" dirty="0" err="1"/>
              <a:t>www.salon.com</a:t>
            </a:r>
            <a:r>
              <a:rPr lang="en-US" sz="1050" dirty="0"/>
              <a:t>/2013/06/15/prism_software_is_technically_the_same_as_tailored_facebook_ads_partner/</a:t>
            </a:r>
          </a:p>
        </p:txBody>
      </p:sp>
    </p:spTree>
    <p:extLst>
      <p:ext uri="{BB962C8B-B14F-4D97-AF65-F5344CB8AC3E}">
        <p14:creationId xmlns:p14="http://schemas.microsoft.com/office/powerpoint/2010/main" val="2410163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grating also separates light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905000"/>
            <a:ext cx="3253802" cy="4114800"/>
          </a:xfrm>
        </p:spPr>
        <p:txBody>
          <a:bodyPr/>
          <a:lstStyle/>
          <a:p>
            <a:r>
              <a:rPr lang="en-US" dirty="0" smtClean="0"/>
              <a:t>Grating: a periodic structure</a:t>
            </a:r>
            <a:endParaRPr lang="en-US" dirty="0"/>
          </a:p>
        </p:txBody>
      </p:sp>
      <p:pic>
        <p:nvPicPr>
          <p:cNvPr id="6" name="Picture 5" descr="diffraction-grating-spectrograph-NASA-JP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161" y="1678438"/>
            <a:ext cx="4798839" cy="356289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098178" y="6203979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http://</a:t>
            </a:r>
            <a:r>
              <a:rPr lang="en-US" sz="1100" dirty="0" err="1"/>
              <a:t>www.thunderbolts.info</a:t>
            </a:r>
            <a:r>
              <a:rPr lang="en-US" sz="1100" dirty="0"/>
              <a:t>/</a:t>
            </a:r>
            <a:r>
              <a:rPr lang="en-US" sz="1100" dirty="0" err="1"/>
              <a:t>wp</a:t>
            </a:r>
            <a:r>
              <a:rPr lang="en-US" sz="1100" dirty="0"/>
              <a:t>/2012/03/30/essential-guide-to-the-eu-chapter-11/diffraction-grating-spectrograph-</a:t>
            </a:r>
            <a:r>
              <a:rPr lang="en-US" sz="1100" dirty="0" err="1"/>
              <a:t>nasa</a:t>
            </a:r>
            <a:r>
              <a:rPr lang="en-US" sz="1100" dirty="0"/>
              <a:t>-</a:t>
            </a:r>
            <a:r>
              <a:rPr lang="en-US" sz="1100" dirty="0" err="1"/>
              <a:t>jpl</a:t>
            </a:r>
            <a:r>
              <a:rPr lang="en-US" sz="11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007375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CD can act like a grating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13124567-vector-compact-disc--blend-and-gradient-onl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989" y="1905000"/>
            <a:ext cx="3461423" cy="34614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02976" y="6327875"/>
            <a:ext cx="7356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http://www.123rf.com/photo_13124567_vector-compact-disc--blend-and-gradient-</a:t>
            </a:r>
            <a:r>
              <a:rPr lang="en-US" sz="1400" dirty="0" err="1"/>
              <a:t>only.html</a:t>
            </a:r>
            <a:endParaRPr lang="en-US" sz="1400" dirty="0"/>
          </a:p>
        </p:txBody>
      </p:sp>
      <p:pic>
        <p:nvPicPr>
          <p:cNvPr id="8" name="Picture 7" descr="compact-disc-readi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71" y="1809750"/>
            <a:ext cx="4820378" cy="33655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215571" y="589698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50" dirty="0"/>
              <a:t>http://</a:t>
            </a:r>
            <a:r>
              <a:rPr lang="en-US" sz="1050" dirty="0" err="1"/>
              <a:t>visual.merriam-webster.com</a:t>
            </a:r>
            <a:r>
              <a:rPr lang="en-US" sz="1050" dirty="0"/>
              <a:t>/communications/communications/sound-reproducing-system/compact-disc-</a:t>
            </a:r>
            <a:r>
              <a:rPr lang="en-US" sz="1050" dirty="0" err="1"/>
              <a:t>reading.php</a:t>
            </a:r>
            <a:endParaRPr 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979714" y="5048738"/>
            <a:ext cx="2664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Periodic structure!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765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will make a spectrometer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use the CD as a grating</a:t>
            </a:r>
          </a:p>
          <a:p>
            <a:r>
              <a:rPr lang="en-US" dirty="0" smtClean="0"/>
              <a:t>We will split light into its different wavelengths</a:t>
            </a:r>
          </a:p>
          <a:p>
            <a:r>
              <a:rPr lang="en-US" dirty="0" smtClean="0"/>
              <a:t>We will compare the spectra of different light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704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creates light?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4597046" cy="3783540"/>
          </a:xfrm>
        </p:spPr>
        <p:txBody>
          <a:bodyPr/>
          <a:lstStyle/>
          <a:p>
            <a:r>
              <a:rPr lang="en-US" sz="2800" dirty="0" smtClean="0"/>
              <a:t>Electrons!</a:t>
            </a:r>
          </a:p>
          <a:p>
            <a:r>
              <a:rPr lang="en-US" sz="2800" dirty="0" smtClean="0"/>
              <a:t>Electrons in atoms</a:t>
            </a:r>
          </a:p>
          <a:p>
            <a:r>
              <a:rPr lang="en-US" sz="2800" dirty="0" smtClean="0"/>
              <a:t>When they get extra energy, they move from one orbit to another</a:t>
            </a:r>
          </a:p>
          <a:p>
            <a:r>
              <a:rPr lang="en-US" sz="2800" dirty="0" smtClean="0"/>
              <a:t>When they relax to lower energy, they release the extra energy as light</a:t>
            </a:r>
            <a:endParaRPr lang="en-US" sz="2800" dirty="0"/>
          </a:p>
        </p:txBody>
      </p:sp>
      <p:pic>
        <p:nvPicPr>
          <p:cNvPr id="4" name="Picture 3" descr="Bohr-atom-PAR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046" y="1568597"/>
            <a:ext cx="3937000" cy="3429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59071" y="6331817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/>
              <a:t>http://</a:t>
            </a:r>
            <a:r>
              <a:rPr lang="en-US" sz="1600" dirty="0" err="1"/>
              <a:t>en.wikipedia.org</a:t>
            </a:r>
            <a:r>
              <a:rPr lang="en-US" sz="1600" dirty="0"/>
              <a:t>/wiki/</a:t>
            </a:r>
            <a:r>
              <a:rPr lang="en-US" sz="1600" dirty="0" err="1"/>
              <a:t>Bohr_model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2471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wavelengths depend on the 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4597046" cy="3783540"/>
          </a:xfrm>
        </p:spPr>
        <p:txBody>
          <a:bodyPr/>
          <a:lstStyle/>
          <a:p>
            <a:r>
              <a:rPr lang="en-US" sz="2800" dirty="0" smtClean="0"/>
              <a:t>By looking at the spectrum of wavelengths, we can tell what kind of atoms are in the source</a:t>
            </a:r>
          </a:p>
          <a:p>
            <a:r>
              <a:rPr lang="en-US" sz="2800" dirty="0" smtClean="0"/>
              <a:t>Molecules can also emit (or absorb!) light</a:t>
            </a:r>
            <a:endParaRPr lang="en-US" sz="2800" dirty="0"/>
          </a:p>
        </p:txBody>
      </p:sp>
      <p:pic>
        <p:nvPicPr>
          <p:cNvPr id="4" name="Picture 3" descr="Bohr-atom-PAR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046" y="1568597"/>
            <a:ext cx="3937000" cy="3429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59071" y="6331817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/>
              <a:t>http://</a:t>
            </a:r>
            <a:r>
              <a:rPr lang="en-US" sz="1600" dirty="0" err="1"/>
              <a:t>en.wikipedia.org</a:t>
            </a:r>
            <a:r>
              <a:rPr lang="en-US" sz="1600" dirty="0"/>
              <a:t>/wiki/</a:t>
            </a:r>
            <a:r>
              <a:rPr lang="en-US" sz="1600" dirty="0" err="1"/>
              <a:t>Bohr_model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95233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sun contains just about every kind of atom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So, we expect sunlight to contain lots of colors</a:t>
            </a:r>
          </a:p>
          <a:p>
            <a:r>
              <a:rPr lang="en-US" dirty="0" smtClean="0"/>
              <a:t>A fluorescent light bulb contains phosphors (chemicals that glow when they are excited)</a:t>
            </a:r>
          </a:p>
          <a:p>
            <a:r>
              <a:rPr lang="en-US" dirty="0" smtClean="0"/>
              <a:t>The phosphors determine the color</a:t>
            </a:r>
          </a:p>
        </p:txBody>
      </p:sp>
    </p:spTree>
    <p:extLst>
      <p:ext uri="{BB962C8B-B14F-4D97-AF65-F5344CB8AC3E}">
        <p14:creationId xmlns:p14="http://schemas.microsoft.com/office/powerpoint/2010/main" val="1560497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fluorescent light to sunlight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Spectrum of fluorescent light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Spectrum of sunlight</a:t>
            </a:r>
            <a:endParaRPr lang="en-US" dirty="0"/>
          </a:p>
        </p:txBody>
      </p:sp>
      <p:pic>
        <p:nvPicPr>
          <p:cNvPr id="4" name="Picture 3" descr="fluorsp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246" y="2474972"/>
            <a:ext cx="3857625" cy="14045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93432" y="6448093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http://</a:t>
            </a:r>
            <a:r>
              <a:rPr lang="en-US" sz="1200" dirty="0" err="1"/>
              <a:t>www.bealecorner.org</a:t>
            </a:r>
            <a:r>
              <a:rPr lang="en-US" sz="1200" dirty="0"/>
              <a:t>/best/measure/</a:t>
            </a:r>
            <a:r>
              <a:rPr lang="en-US" sz="1200" dirty="0" err="1"/>
              <a:t>cf</a:t>
            </a:r>
            <a:r>
              <a:rPr lang="en-US" sz="1200" dirty="0"/>
              <a:t>-spectrum/</a:t>
            </a:r>
          </a:p>
        </p:txBody>
      </p:sp>
      <p:pic>
        <p:nvPicPr>
          <p:cNvPr id="6" name="Picture 5" descr="VisibleLightSpectru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246" y="4988094"/>
            <a:ext cx="3925822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92814" y="5819091"/>
            <a:ext cx="40511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http://</a:t>
            </a:r>
            <a:r>
              <a:rPr lang="en-US" sz="1200" dirty="0" err="1"/>
              <a:t>www.euhou.net</a:t>
            </a:r>
            <a:r>
              <a:rPr lang="en-US" sz="1200" dirty="0"/>
              <a:t>/</a:t>
            </a:r>
            <a:r>
              <a:rPr lang="en-US" sz="1200" dirty="0" err="1"/>
              <a:t>index.php</a:t>
            </a:r>
            <a:r>
              <a:rPr lang="en-US" sz="1200" dirty="0"/>
              <a:t>/exercises-mainmenu-13/classroom-experiments-and-activities-mainmenu-186/179-observations-of-various-spectra-with-a-home-made-spectroscope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32286" y="3737429"/>
            <a:ext cx="2483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What’s different?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64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fluorescent light to sunlight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Spectrum of fluorescent light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fluorsp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246" y="2474972"/>
            <a:ext cx="7371154" cy="14045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93432" y="6448093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http://</a:t>
            </a:r>
            <a:r>
              <a:rPr lang="en-US" sz="1200" dirty="0" err="1"/>
              <a:t>www.bealecorner.org</a:t>
            </a:r>
            <a:r>
              <a:rPr lang="en-US" sz="1200" dirty="0"/>
              <a:t>/best/measure/</a:t>
            </a:r>
            <a:r>
              <a:rPr lang="en-US" sz="1200" dirty="0" err="1"/>
              <a:t>cf</a:t>
            </a:r>
            <a:r>
              <a:rPr lang="en-US" sz="1200" dirty="0"/>
              <a:t>-spectrum/</a:t>
            </a:r>
          </a:p>
        </p:txBody>
      </p:sp>
      <p:pic>
        <p:nvPicPr>
          <p:cNvPr id="6" name="Picture 5" descr="VisibleLightSpectru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246" y="4988094"/>
            <a:ext cx="3925822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92814" y="5819091"/>
            <a:ext cx="40511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http://</a:t>
            </a:r>
            <a:r>
              <a:rPr lang="en-US" sz="1200" dirty="0" err="1"/>
              <a:t>www.euhou.net</a:t>
            </a:r>
            <a:r>
              <a:rPr lang="en-US" sz="1200" dirty="0"/>
              <a:t>/</a:t>
            </a:r>
            <a:r>
              <a:rPr lang="en-US" sz="1200" dirty="0" err="1"/>
              <a:t>index.php</a:t>
            </a:r>
            <a:r>
              <a:rPr lang="en-US" sz="1200" dirty="0"/>
              <a:t>/exercises-mainmenu-13/classroom-experiments-and-activities-mainmenu-186/179-observations-of-various-spectra-with-a-home-made-spectroscope</a:t>
            </a:r>
          </a:p>
        </p:txBody>
      </p:sp>
    </p:spTree>
    <p:extLst>
      <p:ext uri="{BB962C8B-B14F-4D97-AF65-F5344CB8AC3E}">
        <p14:creationId xmlns:p14="http://schemas.microsoft.com/office/powerpoint/2010/main" val="1284781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spectrometer?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5668650" cy="4114800"/>
          </a:xfrm>
        </p:spPr>
        <p:txBody>
          <a:bodyPr/>
          <a:lstStyle/>
          <a:p>
            <a:r>
              <a:rPr lang="en-US" dirty="0" smtClean="0"/>
              <a:t>An instrument that measures a spectrum</a:t>
            </a:r>
          </a:p>
          <a:p>
            <a:r>
              <a:rPr lang="en-US" dirty="0" smtClean="0"/>
              <a:t>Spectrum: all the colors that make up light</a:t>
            </a:r>
          </a:p>
          <a:p>
            <a:r>
              <a:rPr lang="en-US" dirty="0" smtClean="0"/>
              <a:t>Can include ultraviolet and infrared</a:t>
            </a:r>
            <a:endParaRPr lang="en-US" dirty="0"/>
          </a:p>
        </p:txBody>
      </p:sp>
      <p:pic>
        <p:nvPicPr>
          <p:cNvPr id="4" name="Picture 3" descr="Rainbow_above_Kaviskis_Lake,_Lithuani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920" y="3425645"/>
            <a:ext cx="1618270" cy="266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620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going 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several phosphors, of different colors</a:t>
            </a:r>
          </a:p>
          <a:p>
            <a:r>
              <a:rPr lang="en-US" dirty="0" smtClean="0"/>
              <a:t>When the colors are combined, the light looks white</a:t>
            </a:r>
            <a:endParaRPr lang="en-US" dirty="0"/>
          </a:p>
        </p:txBody>
      </p:sp>
      <p:pic>
        <p:nvPicPr>
          <p:cNvPr id="4" name="Picture 3" descr="fluorsp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129657"/>
            <a:ext cx="3857625" cy="1404594"/>
          </a:xfrm>
          <a:prstGeom prst="rect">
            <a:avLst/>
          </a:prstGeom>
        </p:spPr>
      </p:pic>
      <p:pic>
        <p:nvPicPr>
          <p:cNvPr id="5" name="Picture 4" descr="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701" y="4129657"/>
            <a:ext cx="2292848" cy="21909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73022" y="6527072"/>
            <a:ext cx="36581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http://</a:t>
            </a:r>
            <a:r>
              <a:rPr lang="en-US" sz="1100" dirty="0" err="1"/>
              <a:t>www.chm.davidson.edu</a:t>
            </a:r>
            <a:r>
              <a:rPr lang="en-US" sz="1100" dirty="0"/>
              <a:t>/</a:t>
            </a:r>
            <a:r>
              <a:rPr lang="en-US" sz="1100" dirty="0" err="1"/>
              <a:t>vce</a:t>
            </a:r>
            <a:r>
              <a:rPr lang="en-US" sz="1100" dirty="0"/>
              <a:t>/</a:t>
            </a:r>
            <a:r>
              <a:rPr lang="en-US" sz="1100" dirty="0" err="1"/>
              <a:t>coordchem</a:t>
            </a:r>
            <a:r>
              <a:rPr lang="en-US" sz="1100" dirty="0"/>
              <a:t>/</a:t>
            </a:r>
            <a:r>
              <a:rPr lang="en-US" sz="1100" dirty="0" err="1"/>
              <a:t>color.html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296839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a computer monitor?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three colors in each pixel</a:t>
            </a:r>
          </a:p>
          <a:p>
            <a:r>
              <a:rPr lang="en-US" dirty="0" smtClean="0"/>
              <a:t>Can make any color from these</a:t>
            </a:r>
            <a:endParaRPr lang="en-US" dirty="0"/>
          </a:p>
        </p:txBody>
      </p:sp>
      <p:pic>
        <p:nvPicPr>
          <p:cNvPr id="4" name="Picture 3" descr="GB-LED-spectru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782" y="3236013"/>
            <a:ext cx="5184274" cy="31213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09200" y="6357378"/>
            <a:ext cx="36728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https://</a:t>
            </a:r>
            <a:r>
              <a:rPr lang="en-US" sz="1000" dirty="0" err="1"/>
              <a:t>pcmonitors.info</a:t>
            </a:r>
            <a:r>
              <a:rPr lang="en-US" sz="1000" dirty="0"/>
              <a:t>/articles/the-evolution-of-led-backlights/</a:t>
            </a:r>
          </a:p>
        </p:txBody>
      </p:sp>
      <p:pic>
        <p:nvPicPr>
          <p:cNvPr id="6" name="Picture 5" descr="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026" y="4574736"/>
            <a:ext cx="2292848" cy="219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797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color? Really?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905000"/>
            <a:ext cx="4046775" cy="4114800"/>
          </a:xfrm>
        </p:spPr>
        <p:txBody>
          <a:bodyPr/>
          <a:lstStyle/>
          <a:p>
            <a:r>
              <a:rPr lang="en-US" dirty="0" smtClean="0"/>
              <a:t>No</a:t>
            </a:r>
          </a:p>
          <a:p>
            <a:r>
              <a:rPr lang="en-US" dirty="0" smtClean="0"/>
              <a:t>Depends on what R,G, B’s you have available</a:t>
            </a:r>
            <a:endParaRPr lang="en-US" dirty="0"/>
          </a:p>
        </p:txBody>
      </p:sp>
      <p:pic>
        <p:nvPicPr>
          <p:cNvPr id="6" name="Picture 5" descr="Chromaticity_diagram_GV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021" y="1785210"/>
            <a:ext cx="3932118" cy="423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2879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OK, let’s build!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Cereal box</a:t>
            </a:r>
          </a:p>
          <a:p>
            <a:r>
              <a:rPr lang="en-US" dirty="0" smtClean="0"/>
              <a:t>CD</a:t>
            </a:r>
          </a:p>
          <a:p>
            <a:r>
              <a:rPr lang="en-US" dirty="0" smtClean="0"/>
              <a:t>Aluminum foil</a:t>
            </a:r>
          </a:p>
          <a:p>
            <a:r>
              <a:rPr lang="en-US" dirty="0" smtClean="0"/>
              <a:t>Scissors</a:t>
            </a:r>
          </a:p>
          <a:p>
            <a:r>
              <a:rPr lang="en-US" dirty="0" smtClean="0"/>
              <a:t>Tape</a:t>
            </a:r>
          </a:p>
          <a:p>
            <a:r>
              <a:rPr lang="en-US" dirty="0" smtClean="0"/>
              <a:t>Template</a:t>
            </a:r>
          </a:p>
          <a:p>
            <a:r>
              <a:rPr lang="en-US" dirty="0" smtClean="0"/>
              <a:t>Brain</a:t>
            </a:r>
            <a:endParaRPr lang="en-US" dirty="0"/>
          </a:p>
        </p:txBody>
      </p:sp>
      <p:pic>
        <p:nvPicPr>
          <p:cNvPr id="4" name="Picture 3" descr="CD Spectrometer templat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754" y="1905000"/>
            <a:ext cx="3651646" cy="4615464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 bwMode="auto">
          <a:xfrm flipV="1">
            <a:off x="3085639" y="4731506"/>
            <a:ext cx="1448908" cy="4024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319617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 bwMode="auto">
          <a:xfrm flipV="1">
            <a:off x="7494972" y="1994564"/>
            <a:ext cx="769174" cy="1287973"/>
          </a:xfrm>
          <a:prstGeom prst="rt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232170" y="2164507"/>
            <a:ext cx="742342" cy="50087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First, cut out these two shapes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2770833" cy="4114800"/>
          </a:xfrm>
        </p:spPr>
        <p:txBody>
          <a:bodyPr/>
          <a:lstStyle/>
          <a:p>
            <a:r>
              <a:rPr lang="en-US" dirty="0" smtClean="0"/>
              <a:t>These will be templates</a:t>
            </a:r>
            <a:endParaRPr lang="en-US" dirty="0"/>
          </a:p>
        </p:txBody>
      </p:sp>
      <p:pic>
        <p:nvPicPr>
          <p:cNvPr id="4" name="Picture 3" descr="CD Spectrometer templat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754" y="1905000"/>
            <a:ext cx="3651646" cy="4615464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 bwMode="auto">
          <a:xfrm flipV="1">
            <a:off x="3532833" y="2464139"/>
            <a:ext cx="1448908" cy="4024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V="1">
            <a:off x="5804932" y="2513332"/>
            <a:ext cx="1448908" cy="4024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7460476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triangle to mark slot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4765318" cy="4114800"/>
          </a:xfrm>
        </p:spPr>
        <p:txBody>
          <a:bodyPr/>
          <a:lstStyle/>
          <a:p>
            <a:r>
              <a:rPr lang="en-US" dirty="0" smtClean="0"/>
              <a:t>Put short end of triangle in corner of box</a:t>
            </a:r>
          </a:p>
          <a:p>
            <a:r>
              <a:rPr lang="en-US" dirty="0" smtClean="0"/>
              <a:t>Pointy end should be away from edge of box</a:t>
            </a:r>
          </a:p>
          <a:p>
            <a:r>
              <a:rPr lang="en-US" dirty="0" smtClean="0"/>
              <a:t>Trace this line with a pencil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876130" y="2906880"/>
            <a:ext cx="1967653" cy="298737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</p:txBody>
      </p:sp>
      <p:sp>
        <p:nvSpPr>
          <p:cNvPr id="5" name="Parallelogram 4"/>
          <p:cNvSpPr/>
          <p:nvPr/>
        </p:nvSpPr>
        <p:spPr bwMode="auto">
          <a:xfrm>
            <a:off x="5876130" y="2674329"/>
            <a:ext cx="2128645" cy="232551"/>
          </a:xfrm>
          <a:prstGeom prst="parallelogram">
            <a:avLst>
              <a:gd name="adj" fmla="val 7499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8004775" y="2674329"/>
            <a:ext cx="0" cy="29963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7843783" y="5670651"/>
            <a:ext cx="160992" cy="2236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Right Triangle 12"/>
          <p:cNvSpPr/>
          <p:nvPr/>
        </p:nvSpPr>
        <p:spPr bwMode="auto">
          <a:xfrm rot="5400000">
            <a:off x="7427887" y="3072337"/>
            <a:ext cx="581352" cy="250439"/>
          </a:xfrm>
          <a:prstGeom prst="rtTriangl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 flipH="1">
            <a:off x="7593343" y="2906880"/>
            <a:ext cx="250440" cy="58135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 flipV="1">
            <a:off x="7843783" y="3371980"/>
            <a:ext cx="912276" cy="113592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915560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triangle to mark slot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4765318" cy="4114800"/>
          </a:xfrm>
        </p:spPr>
        <p:txBody>
          <a:bodyPr/>
          <a:lstStyle/>
          <a:p>
            <a:r>
              <a:rPr lang="en-US" dirty="0" smtClean="0"/>
              <a:t>Repeat on other side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flipH="1">
            <a:off x="5876130" y="2674329"/>
            <a:ext cx="2879929" cy="3219929"/>
            <a:chOff x="5876130" y="2674329"/>
            <a:chExt cx="2879929" cy="3219929"/>
          </a:xfrm>
        </p:grpSpPr>
        <p:sp>
          <p:nvSpPr>
            <p:cNvPr id="4" name="Rectangle 3"/>
            <p:cNvSpPr/>
            <p:nvPr/>
          </p:nvSpPr>
          <p:spPr bwMode="auto">
            <a:xfrm>
              <a:off x="5876130" y="2906880"/>
              <a:ext cx="1967653" cy="2987378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endParaRPr>
            </a:p>
          </p:txBody>
        </p:sp>
        <p:sp>
          <p:nvSpPr>
            <p:cNvPr id="5" name="Parallelogram 4"/>
            <p:cNvSpPr/>
            <p:nvPr/>
          </p:nvSpPr>
          <p:spPr bwMode="auto">
            <a:xfrm>
              <a:off x="5876130" y="2674329"/>
              <a:ext cx="2128645" cy="232551"/>
            </a:xfrm>
            <a:prstGeom prst="parallelogram">
              <a:avLst>
                <a:gd name="adj" fmla="val 74998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>
              <a:off x="8004775" y="2674329"/>
              <a:ext cx="0" cy="299632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flipH="1">
              <a:off x="7843783" y="5670651"/>
              <a:ext cx="160992" cy="22360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Right Triangle 12"/>
            <p:cNvSpPr/>
            <p:nvPr/>
          </p:nvSpPr>
          <p:spPr bwMode="auto">
            <a:xfrm rot="5400000">
              <a:off x="7427887" y="3072337"/>
              <a:ext cx="581352" cy="250439"/>
            </a:xfrm>
            <a:prstGeom prst="rtTriangl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 flipH="1">
              <a:off x="7593343" y="2906880"/>
              <a:ext cx="250440" cy="58135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H="1" flipV="1">
              <a:off x="7843783" y="3371980"/>
              <a:ext cx="912276" cy="1135920"/>
            </a:xfrm>
            <a:prstGeom prst="straightConnector1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8074310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 the slots with scissors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4765318" cy="4114800"/>
          </a:xfrm>
        </p:spPr>
        <p:txBody>
          <a:bodyPr/>
          <a:lstStyle/>
          <a:p>
            <a:r>
              <a:rPr lang="en-US" dirty="0" smtClean="0"/>
              <a:t>Put short end of triangle in corner of box</a:t>
            </a:r>
          </a:p>
          <a:p>
            <a:r>
              <a:rPr lang="en-US" dirty="0" smtClean="0"/>
              <a:t>Pointy end should be away from edge of box</a:t>
            </a:r>
          </a:p>
          <a:p>
            <a:r>
              <a:rPr lang="en-US" dirty="0" smtClean="0"/>
              <a:t>Trace this line with a pencil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876130" y="2906880"/>
            <a:ext cx="1967653" cy="298737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</p:txBody>
      </p:sp>
      <p:sp>
        <p:nvSpPr>
          <p:cNvPr id="5" name="Parallelogram 4"/>
          <p:cNvSpPr/>
          <p:nvPr/>
        </p:nvSpPr>
        <p:spPr bwMode="auto">
          <a:xfrm>
            <a:off x="5876130" y="2674329"/>
            <a:ext cx="2128645" cy="232551"/>
          </a:xfrm>
          <a:prstGeom prst="parallelogram">
            <a:avLst>
              <a:gd name="adj" fmla="val 7499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8004775" y="2674329"/>
            <a:ext cx="0" cy="29963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7843783" y="5670651"/>
            <a:ext cx="160992" cy="2236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7593343" y="2906880"/>
            <a:ext cx="250440" cy="58135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 flipV="1">
            <a:off x="7843783" y="3371980"/>
            <a:ext cx="912276" cy="113592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748722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 a viewing hole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4765318" cy="4114800"/>
          </a:xfrm>
        </p:spPr>
        <p:txBody>
          <a:bodyPr/>
          <a:lstStyle/>
          <a:p>
            <a:r>
              <a:rPr lang="en-US" dirty="0" smtClean="0"/>
              <a:t>It doesn’t have to be super precise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876130" y="2906880"/>
            <a:ext cx="1967653" cy="298737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</p:txBody>
      </p:sp>
      <p:sp>
        <p:nvSpPr>
          <p:cNvPr id="5" name="Parallelogram 4"/>
          <p:cNvSpPr/>
          <p:nvPr/>
        </p:nvSpPr>
        <p:spPr bwMode="auto">
          <a:xfrm>
            <a:off x="5876130" y="2674329"/>
            <a:ext cx="2128645" cy="232551"/>
          </a:xfrm>
          <a:prstGeom prst="parallelogram">
            <a:avLst>
              <a:gd name="adj" fmla="val 7499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8004775" y="2674329"/>
            <a:ext cx="0" cy="29963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7843783" y="5670651"/>
            <a:ext cx="160992" cy="2236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7593343" y="2906880"/>
            <a:ext cx="250440" cy="58135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Parallelogram 5"/>
          <p:cNvSpPr/>
          <p:nvPr/>
        </p:nvSpPr>
        <p:spPr bwMode="auto">
          <a:xfrm>
            <a:off x="7549913" y="2674329"/>
            <a:ext cx="447194" cy="232551"/>
          </a:xfrm>
          <a:prstGeom prst="parallelogram">
            <a:avLst>
              <a:gd name="adj" fmla="val 71152"/>
            </a:avLst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7078290" y="1225237"/>
            <a:ext cx="565048" cy="135952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162137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what you’re going for</a:t>
            </a:r>
            <a:endParaRPr lang="en-US" dirty="0"/>
          </a:p>
        </p:txBody>
      </p:sp>
      <p:pic>
        <p:nvPicPr>
          <p:cNvPr id="4" name="Content Placeholder 3" descr="cd_spectro_step5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21" b="11021"/>
          <a:stretch>
            <a:fillRect/>
          </a:stretch>
        </p:blipFill>
        <p:spPr/>
      </p:pic>
      <p:sp>
        <p:nvSpPr>
          <p:cNvPr id="5" name="Rectangle 4"/>
          <p:cNvSpPr/>
          <p:nvPr/>
        </p:nvSpPr>
        <p:spPr>
          <a:xfrm>
            <a:off x="1722536" y="621870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http://</a:t>
            </a:r>
            <a:r>
              <a:rPr lang="en-US" sz="1200" dirty="0" err="1"/>
              <a:t>www.questacon.edu.au</a:t>
            </a:r>
            <a:r>
              <a:rPr lang="en-US" sz="1200" dirty="0"/>
              <a:t>/outreach/programs/science-circus/activities/cd-spectrometer</a:t>
            </a:r>
          </a:p>
        </p:txBody>
      </p:sp>
    </p:spTree>
    <p:extLst>
      <p:ext uri="{BB962C8B-B14F-4D97-AF65-F5344CB8AC3E}">
        <p14:creationId xmlns:p14="http://schemas.microsoft.com/office/powerpoint/2010/main" val="3241213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is a wave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3325353" cy="4114800"/>
          </a:xfrm>
        </p:spPr>
        <p:txBody>
          <a:bodyPr/>
          <a:lstStyle/>
          <a:p>
            <a:r>
              <a:rPr lang="en-US" dirty="0" smtClean="0"/>
              <a:t>Something (electric field) is changing in a periodic manner</a:t>
            </a:r>
          </a:p>
          <a:p>
            <a:r>
              <a:rPr lang="en-US" dirty="0" smtClean="0"/>
              <a:t>The distance between two crests is a wavelength</a:t>
            </a:r>
            <a:endParaRPr lang="en-US" dirty="0"/>
          </a:p>
        </p:txBody>
      </p:sp>
      <p:pic>
        <p:nvPicPr>
          <p:cNvPr id="4" name="Picture 3" descr="wavelength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542" y="2414945"/>
            <a:ext cx="4737579" cy="28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8582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rectangular template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Cut the front slot near the top of the box</a:t>
            </a:r>
            <a:endParaRPr lang="en-US" dirty="0"/>
          </a:p>
        </p:txBody>
      </p:sp>
      <p:pic>
        <p:nvPicPr>
          <p:cNvPr id="6" name="Picture 5" descr="cd_spectro_step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185" y="2789231"/>
            <a:ext cx="5305292" cy="3484072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 bwMode="auto">
          <a:xfrm flipH="1" flipV="1">
            <a:off x="4790240" y="5308670"/>
            <a:ext cx="1864008" cy="142226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1722536" y="621870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http://</a:t>
            </a:r>
            <a:r>
              <a:rPr lang="en-US" sz="1200" dirty="0" err="1"/>
              <a:t>www.questacon.edu.au</a:t>
            </a:r>
            <a:r>
              <a:rPr lang="en-US" sz="1200" dirty="0"/>
              <a:t>/outreach/programs/science-circus/activities/cd-spectrometer</a:t>
            </a:r>
          </a:p>
        </p:txBody>
      </p:sp>
    </p:spTree>
    <p:extLst>
      <p:ext uri="{BB962C8B-B14F-4D97-AF65-F5344CB8AC3E}">
        <p14:creationId xmlns:p14="http://schemas.microsoft.com/office/powerpoint/2010/main" val="8930527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cut two squares of aluminum foil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them about 3” square</a:t>
            </a:r>
          </a:p>
          <a:p>
            <a:r>
              <a:rPr lang="en-US" dirty="0" smtClean="0"/>
              <a:t>Fold them in half in as straight a fold as you can manage</a:t>
            </a:r>
            <a:endParaRPr lang="en-US" dirty="0"/>
          </a:p>
        </p:txBody>
      </p:sp>
      <p:pic>
        <p:nvPicPr>
          <p:cNvPr id="5" name="Picture 4" descr="FP5N6U1YP0EY95VDQ7.MEDI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972" y="4261017"/>
            <a:ext cx="2538323" cy="190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9364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Tape them across front hole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there’s a slot between them</a:t>
            </a:r>
          </a:p>
          <a:p>
            <a:r>
              <a:rPr lang="en-US" dirty="0" smtClean="0"/>
              <a:t>The narrower the slot the better- but not touching</a:t>
            </a:r>
            <a:endParaRPr lang="en-US" dirty="0"/>
          </a:p>
        </p:txBody>
      </p:sp>
      <p:pic>
        <p:nvPicPr>
          <p:cNvPr id="5" name="Picture 4" descr="AL foil step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378" y="3686427"/>
            <a:ext cx="5511762" cy="3171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5186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down into box at bottom of CD</a:t>
            </a:r>
            <a:endParaRPr lang="en-US" dirty="0"/>
          </a:p>
        </p:txBody>
      </p:sp>
      <p:pic>
        <p:nvPicPr>
          <p:cNvPr id="4" name="Content Placeholder 3" descr="spectrobox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06" b="14706"/>
          <a:stretch>
            <a:fillRect/>
          </a:stretch>
        </p:blipFill>
        <p:spPr/>
      </p:pic>
      <p:sp>
        <p:nvSpPr>
          <p:cNvPr id="5" name="Rectangle 4"/>
          <p:cNvSpPr/>
          <p:nvPr/>
        </p:nvSpPr>
        <p:spPr>
          <a:xfrm>
            <a:off x="2062403" y="6034421"/>
            <a:ext cx="4572000" cy="58477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/>
              <a:t>https://</a:t>
            </a:r>
            <a:r>
              <a:rPr lang="en-US" sz="1600" dirty="0" err="1"/>
              <a:t>www.cs.cmu.edu</a:t>
            </a:r>
            <a:r>
              <a:rPr lang="en-US" sz="1600" dirty="0"/>
              <a:t>/~</a:t>
            </a:r>
            <a:r>
              <a:rPr lang="en-US" sz="1600" dirty="0" err="1"/>
              <a:t>zhuxj</a:t>
            </a:r>
            <a:r>
              <a:rPr lang="en-US" sz="1600" dirty="0"/>
              <a:t>/</a:t>
            </a:r>
            <a:r>
              <a:rPr lang="en-US" sz="1600" dirty="0" err="1"/>
              <a:t>astro</a:t>
            </a:r>
            <a:r>
              <a:rPr lang="en-US" sz="1600" dirty="0"/>
              <a:t>/html/</a:t>
            </a:r>
            <a:r>
              <a:rPr lang="en-US" sz="1600" dirty="0" err="1"/>
              <a:t>spectrometer.html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196714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</a:t>
            </a:r>
            <a:endParaRPr lang="en-US" dirty="0"/>
          </a:p>
        </p:txBody>
      </p:sp>
      <p:pic>
        <p:nvPicPr>
          <p:cNvPr id="4" name="Content Placeholder 3" descr="spectrobox3_thumb[3]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" r="3827"/>
          <a:stretch>
            <a:fillRect/>
          </a:stretch>
        </p:blipFill>
        <p:spPr>
          <a:xfrm>
            <a:off x="762000" y="1905000"/>
            <a:ext cx="3343241" cy="1769951"/>
          </a:xfrm>
        </p:spPr>
      </p:pic>
      <p:pic>
        <p:nvPicPr>
          <p:cNvPr id="5" name="Picture 4" descr="cerealboxspectrometruse300_thumb[3]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8773" y="2267544"/>
            <a:ext cx="4385855" cy="39566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47991" y="6337797"/>
            <a:ext cx="66775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http://</a:t>
            </a:r>
            <a:r>
              <a:rPr lang="en-US" sz="1400" dirty="0" err="1"/>
              <a:t>www.instantfundas.com</a:t>
            </a:r>
            <a:r>
              <a:rPr lang="en-US" sz="1400" dirty="0"/>
              <a:t>/2008/11/create-your-own-spectrometer-with-</a:t>
            </a:r>
            <a:r>
              <a:rPr lang="en-US" sz="1400" dirty="0" err="1"/>
              <a:t>cd.html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565999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colors on a monitor to look at: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expect to see in the spectrometer for each of these?</a:t>
            </a:r>
          </a:p>
          <a:p>
            <a:endParaRPr lang="en-US" dirty="0"/>
          </a:p>
        </p:txBody>
      </p:sp>
      <p:pic>
        <p:nvPicPr>
          <p:cNvPr id="4" name="Picture 3" descr="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701" y="4129657"/>
            <a:ext cx="2292848" cy="2190944"/>
          </a:xfrm>
          <a:prstGeom prst="rect">
            <a:avLst/>
          </a:prstGeom>
        </p:spPr>
      </p:pic>
      <p:pic>
        <p:nvPicPr>
          <p:cNvPr id="5" name="Picture 4" descr="cyan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573" y="3100974"/>
            <a:ext cx="685800" cy="723900"/>
          </a:xfrm>
          <a:prstGeom prst="rect">
            <a:avLst/>
          </a:prstGeom>
        </p:spPr>
      </p:pic>
      <p:pic>
        <p:nvPicPr>
          <p:cNvPr id="6" name="Picture 5" descr="blue.tif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573" y="4425352"/>
            <a:ext cx="711200" cy="736600"/>
          </a:xfrm>
          <a:prstGeom prst="rect">
            <a:avLst/>
          </a:prstGeom>
        </p:spPr>
      </p:pic>
      <p:pic>
        <p:nvPicPr>
          <p:cNvPr id="7" name="Picture 6" descr="yellow.tif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017" y="3075574"/>
            <a:ext cx="723900" cy="749300"/>
          </a:xfrm>
          <a:prstGeom prst="rect">
            <a:avLst/>
          </a:prstGeom>
        </p:spPr>
      </p:pic>
      <p:pic>
        <p:nvPicPr>
          <p:cNvPr id="8" name="Picture 7" descr="red.tif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171" y="3307752"/>
            <a:ext cx="736600" cy="736600"/>
          </a:xfrm>
          <a:prstGeom prst="rect">
            <a:avLst/>
          </a:prstGeom>
        </p:spPr>
      </p:pic>
      <p:pic>
        <p:nvPicPr>
          <p:cNvPr id="9" name="Picture 8" descr="Green.tif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017" y="4044352"/>
            <a:ext cx="736600" cy="749300"/>
          </a:xfrm>
          <a:prstGeom prst="rect">
            <a:avLst/>
          </a:prstGeom>
        </p:spPr>
      </p:pic>
      <p:pic>
        <p:nvPicPr>
          <p:cNvPr id="10" name="Picture 9" descr="magenta.tif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371" y="4425352"/>
            <a:ext cx="6731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0345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ellow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36" y="0"/>
            <a:ext cx="9273923" cy="959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9076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d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6" y="141911"/>
            <a:ext cx="9110664" cy="911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9465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een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21" y="124705"/>
            <a:ext cx="9562504" cy="972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4262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ue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21" y="261322"/>
            <a:ext cx="9289284" cy="962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935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is a wave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3325353" cy="4114800"/>
          </a:xfrm>
        </p:spPr>
        <p:txBody>
          <a:bodyPr/>
          <a:lstStyle/>
          <a:p>
            <a:r>
              <a:rPr lang="en-US" dirty="0" smtClean="0"/>
              <a:t>Something (air pressure) is changing in a periodic manner</a:t>
            </a:r>
          </a:p>
          <a:p>
            <a:r>
              <a:rPr lang="en-US" dirty="0" smtClean="0"/>
              <a:t>The distance between two crests is a wavelength</a:t>
            </a:r>
            <a:endParaRPr lang="en-US" dirty="0"/>
          </a:p>
        </p:txBody>
      </p:sp>
      <p:pic>
        <p:nvPicPr>
          <p:cNvPr id="4" name="Picture 3" descr="wavelength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542" y="2414945"/>
            <a:ext cx="4737579" cy="286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1897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genta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00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7853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yan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17"/>
            <a:ext cx="9144000" cy="96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7183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fun place to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www.rapidtables.com</a:t>
            </a:r>
            <a:r>
              <a:rPr lang="en-US" dirty="0"/>
              <a:t>/web/color/</a:t>
            </a:r>
            <a:r>
              <a:rPr lang="en-US" dirty="0" err="1"/>
              <a:t>RGB_Color.htm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206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wavelength relates to the color</a:t>
            </a:r>
            <a:endParaRPr lang="en-US" sz="3200" dirty="0"/>
          </a:p>
        </p:txBody>
      </p:sp>
      <p:pic>
        <p:nvPicPr>
          <p:cNvPr id="4" name="Picture 3" descr="spectr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6486"/>
            <a:ext cx="9144000" cy="40119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73022" y="6527072"/>
            <a:ext cx="36581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http://</a:t>
            </a:r>
            <a:r>
              <a:rPr lang="en-US" sz="1100" dirty="0" err="1"/>
              <a:t>www.chm.davidson.edu</a:t>
            </a:r>
            <a:r>
              <a:rPr lang="en-US" sz="1100" dirty="0"/>
              <a:t>/</a:t>
            </a:r>
            <a:r>
              <a:rPr lang="en-US" sz="1100" dirty="0" err="1"/>
              <a:t>vce</a:t>
            </a:r>
            <a:r>
              <a:rPr lang="en-US" sz="1100" dirty="0"/>
              <a:t>/</a:t>
            </a:r>
            <a:r>
              <a:rPr lang="en-US" sz="1100" dirty="0" err="1"/>
              <a:t>coordchem</a:t>
            </a:r>
            <a:r>
              <a:rPr lang="en-US" sz="1100" dirty="0"/>
              <a:t>/</a:t>
            </a:r>
            <a:r>
              <a:rPr lang="en-US" sz="1100" dirty="0" err="1"/>
              <a:t>color.html</a:t>
            </a:r>
            <a:endParaRPr lang="en-US" sz="11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16749" y="5754355"/>
            <a:ext cx="7772400" cy="688831"/>
          </a:xfrm>
        </p:spPr>
        <p:txBody>
          <a:bodyPr/>
          <a:lstStyle/>
          <a:p>
            <a:r>
              <a:rPr lang="en-US" dirty="0" smtClean="0"/>
              <a:t>Wavelengths measured in nanometers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0511" y="5218723"/>
            <a:ext cx="69817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90462" y="5201980"/>
            <a:ext cx="69817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31397" y="5292690"/>
            <a:ext cx="69817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600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13282" y="5228632"/>
            <a:ext cx="69817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700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663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Which color has the longest wavelength?</a:t>
            </a:r>
            <a:endParaRPr lang="en-US" sz="3200" dirty="0"/>
          </a:p>
        </p:txBody>
      </p:sp>
      <p:pic>
        <p:nvPicPr>
          <p:cNvPr id="4" name="Picture 3" descr="spectr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6486"/>
            <a:ext cx="9144000" cy="40119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73022" y="6527072"/>
            <a:ext cx="36581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http://</a:t>
            </a:r>
            <a:r>
              <a:rPr lang="en-US" sz="1100" dirty="0" err="1"/>
              <a:t>www.chm.davidson.edu</a:t>
            </a:r>
            <a:r>
              <a:rPr lang="en-US" sz="1100" dirty="0"/>
              <a:t>/</a:t>
            </a:r>
            <a:r>
              <a:rPr lang="en-US" sz="1100" dirty="0" err="1"/>
              <a:t>vce</a:t>
            </a:r>
            <a:r>
              <a:rPr lang="en-US" sz="1100" dirty="0"/>
              <a:t>/</a:t>
            </a:r>
            <a:r>
              <a:rPr lang="en-US" sz="1100" dirty="0" err="1"/>
              <a:t>coordchem</a:t>
            </a:r>
            <a:r>
              <a:rPr lang="en-US" sz="1100" dirty="0"/>
              <a:t>/</a:t>
            </a:r>
            <a:r>
              <a:rPr lang="en-US" sz="1100" dirty="0" err="1"/>
              <a:t>color.html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4625422" y="6679472"/>
            <a:ext cx="36581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http://</a:t>
            </a:r>
            <a:r>
              <a:rPr lang="en-US" sz="1100" dirty="0" err="1"/>
              <a:t>www.chm.davidson.edu</a:t>
            </a:r>
            <a:r>
              <a:rPr lang="en-US" sz="1100" dirty="0"/>
              <a:t>/</a:t>
            </a:r>
            <a:r>
              <a:rPr lang="en-US" sz="1100" dirty="0" err="1"/>
              <a:t>vce</a:t>
            </a:r>
            <a:r>
              <a:rPr lang="en-US" sz="1100" dirty="0"/>
              <a:t>/</a:t>
            </a:r>
            <a:r>
              <a:rPr lang="en-US" sz="1100" dirty="0" err="1"/>
              <a:t>coordchem</a:t>
            </a:r>
            <a:r>
              <a:rPr lang="en-US" sz="1100" dirty="0"/>
              <a:t>/</a:t>
            </a:r>
            <a:r>
              <a:rPr lang="en-US" sz="1100" dirty="0" err="1"/>
              <a:t>color.html</a:t>
            </a:r>
            <a:endParaRPr lang="en-US" sz="11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0511" y="5218723"/>
            <a:ext cx="69817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90462" y="5201980"/>
            <a:ext cx="69817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31397" y="5292690"/>
            <a:ext cx="69817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600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13282" y="5228632"/>
            <a:ext cx="69817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700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864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 is the wavelength of infrared?</a:t>
            </a:r>
            <a:endParaRPr lang="en-US" sz="3200" dirty="0"/>
          </a:p>
        </p:txBody>
      </p:sp>
      <p:pic>
        <p:nvPicPr>
          <p:cNvPr id="4" name="Picture 3" descr="spectr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6486"/>
            <a:ext cx="9144000" cy="40119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73022" y="6527072"/>
            <a:ext cx="36581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http://</a:t>
            </a:r>
            <a:r>
              <a:rPr lang="en-US" sz="1100" dirty="0" err="1"/>
              <a:t>www.chm.davidson.edu</a:t>
            </a:r>
            <a:r>
              <a:rPr lang="en-US" sz="1100" dirty="0"/>
              <a:t>/</a:t>
            </a:r>
            <a:r>
              <a:rPr lang="en-US" sz="1100" dirty="0" err="1"/>
              <a:t>vce</a:t>
            </a:r>
            <a:r>
              <a:rPr lang="en-US" sz="1100" dirty="0"/>
              <a:t>/</a:t>
            </a:r>
            <a:r>
              <a:rPr lang="en-US" sz="1100" dirty="0" err="1"/>
              <a:t>coordchem</a:t>
            </a:r>
            <a:r>
              <a:rPr lang="en-US" sz="1100" dirty="0"/>
              <a:t>/</a:t>
            </a:r>
            <a:r>
              <a:rPr lang="en-US" sz="1100" dirty="0" err="1"/>
              <a:t>color.html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260511" y="5218723"/>
            <a:ext cx="69817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90462" y="5201980"/>
            <a:ext cx="69817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31397" y="5292690"/>
            <a:ext cx="69817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600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13282" y="5228632"/>
            <a:ext cx="69817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700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12338" y="5808021"/>
            <a:ext cx="3521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Take an educated guess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486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wavelength relates to the color</a:t>
            </a:r>
            <a:endParaRPr lang="en-US" sz="3200" dirty="0"/>
          </a:p>
        </p:txBody>
      </p:sp>
      <p:pic>
        <p:nvPicPr>
          <p:cNvPr id="4" name="Picture 3" descr="spectr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6486"/>
            <a:ext cx="9144000" cy="40119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73022" y="6527072"/>
            <a:ext cx="36581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http://</a:t>
            </a:r>
            <a:r>
              <a:rPr lang="en-US" sz="1100" dirty="0" err="1"/>
              <a:t>www.chm.davidson.edu</a:t>
            </a:r>
            <a:r>
              <a:rPr lang="en-US" sz="1100" dirty="0"/>
              <a:t>/</a:t>
            </a:r>
            <a:r>
              <a:rPr lang="en-US" sz="1100" dirty="0" err="1"/>
              <a:t>vce</a:t>
            </a:r>
            <a:r>
              <a:rPr lang="en-US" sz="1100" dirty="0"/>
              <a:t>/</a:t>
            </a:r>
            <a:r>
              <a:rPr lang="en-US" sz="1100" dirty="0" err="1"/>
              <a:t>coordchem</a:t>
            </a:r>
            <a:r>
              <a:rPr lang="en-US" sz="1100" dirty="0"/>
              <a:t>/</a:t>
            </a:r>
            <a:r>
              <a:rPr lang="en-US" sz="1100" dirty="0" err="1"/>
              <a:t>color.html</a:t>
            </a:r>
            <a:endParaRPr lang="en-US" sz="11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16749" y="5754355"/>
            <a:ext cx="7772400" cy="688831"/>
          </a:xfrm>
        </p:spPr>
        <p:txBody>
          <a:bodyPr/>
          <a:lstStyle/>
          <a:p>
            <a:r>
              <a:rPr lang="en-US" dirty="0" smtClean="0"/>
              <a:t>Wavelengths measured in nanometers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0511" y="5218723"/>
            <a:ext cx="69817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90462" y="5201980"/>
            <a:ext cx="69817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31397" y="5292690"/>
            <a:ext cx="69817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600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13282" y="5228632"/>
            <a:ext cx="69817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700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858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colors mix?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3289578" cy="4114800"/>
          </a:xfrm>
        </p:spPr>
        <p:txBody>
          <a:bodyPr/>
          <a:lstStyle/>
          <a:p>
            <a:r>
              <a:rPr lang="en-US" dirty="0" smtClean="0"/>
              <a:t>White light contains lots of wavelengths</a:t>
            </a:r>
            <a:endParaRPr lang="en-US" dirty="0"/>
          </a:p>
        </p:txBody>
      </p:sp>
      <p:pic>
        <p:nvPicPr>
          <p:cNvPr id="4" name="Picture 3" descr="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818" y="1824625"/>
            <a:ext cx="4219136" cy="40316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73022" y="6527072"/>
            <a:ext cx="36581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http://</a:t>
            </a:r>
            <a:r>
              <a:rPr lang="en-US" sz="1100" dirty="0" err="1"/>
              <a:t>www.chm.davidson.edu</a:t>
            </a:r>
            <a:r>
              <a:rPr lang="en-US" sz="1100" dirty="0"/>
              <a:t>/</a:t>
            </a:r>
            <a:r>
              <a:rPr lang="en-US" sz="1100" dirty="0" err="1"/>
              <a:t>vce</a:t>
            </a:r>
            <a:r>
              <a:rPr lang="en-US" sz="1100" dirty="0"/>
              <a:t>/</a:t>
            </a:r>
            <a:r>
              <a:rPr lang="en-US" sz="1100" dirty="0" err="1"/>
              <a:t>coordchem</a:t>
            </a:r>
            <a:r>
              <a:rPr lang="en-US" sz="1100" dirty="0"/>
              <a:t>/</a:t>
            </a:r>
            <a:r>
              <a:rPr lang="en-US" sz="1100" dirty="0" err="1"/>
              <a:t>color.html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0896014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97</TotalTime>
  <Words>1066</Words>
  <Application>Microsoft Macintosh PowerPoint</Application>
  <PresentationFormat>On-screen Show (4:3)</PresentationFormat>
  <Paragraphs>142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Default Theme</vt:lpstr>
      <vt:lpstr>Build a CD Spectrometer</vt:lpstr>
      <vt:lpstr>What’s a spectrometer? </vt:lpstr>
      <vt:lpstr>Light is a wave</vt:lpstr>
      <vt:lpstr>Sound is a wave</vt:lpstr>
      <vt:lpstr>The wavelength relates to the color</vt:lpstr>
      <vt:lpstr>Which color has the longest wavelength?</vt:lpstr>
      <vt:lpstr>What is the wavelength of infrared?</vt:lpstr>
      <vt:lpstr>The wavelength relates to the color</vt:lpstr>
      <vt:lpstr>How do colors mix?</vt:lpstr>
      <vt:lpstr>Light works differently than paint or ink</vt:lpstr>
      <vt:lpstr>A prism separates the light into colors</vt:lpstr>
      <vt:lpstr>A grating also separates light</vt:lpstr>
      <vt:lpstr>A CD can act like a grating</vt:lpstr>
      <vt:lpstr>We will make a spectrometer</vt:lpstr>
      <vt:lpstr>What creates light?</vt:lpstr>
      <vt:lpstr>The wavelengths depend on the atom</vt:lpstr>
      <vt:lpstr>The sun contains just about every kind of atom</vt:lpstr>
      <vt:lpstr>Compare fluorescent light to sunlight</vt:lpstr>
      <vt:lpstr>Compare fluorescent light to sunlight</vt:lpstr>
      <vt:lpstr>What is going on?</vt:lpstr>
      <vt:lpstr>What about a computer monitor?</vt:lpstr>
      <vt:lpstr>Any color? Really?</vt:lpstr>
      <vt:lpstr>OK, let’s build!</vt:lpstr>
      <vt:lpstr>First, cut out these two shapes</vt:lpstr>
      <vt:lpstr>Use triangle to mark slot</vt:lpstr>
      <vt:lpstr>Use triangle to mark slot</vt:lpstr>
      <vt:lpstr>Cut the slots with scissors</vt:lpstr>
      <vt:lpstr>Cut a viewing hole</vt:lpstr>
      <vt:lpstr>This is what you’re going for</vt:lpstr>
      <vt:lpstr>Using rectangular template</vt:lpstr>
      <vt:lpstr>Now cut two squares of aluminum foil</vt:lpstr>
      <vt:lpstr>Tape them across front hole</vt:lpstr>
      <vt:lpstr>Look down into box at bottom of CD</vt:lpstr>
      <vt:lpstr>How to use</vt:lpstr>
      <vt:lpstr>Some colors on a monitor to look at: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fun place to play</vt:lpstr>
    </vt:vector>
  </TitlesOfParts>
  <Company>The Ohio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 a CD Spectrometer</dc:title>
  <dc:creator>Betty Lise</dc:creator>
  <cp:lastModifiedBy>Betty Lise</cp:lastModifiedBy>
  <cp:revision>25</cp:revision>
  <dcterms:created xsi:type="dcterms:W3CDTF">2013-11-12T21:40:56Z</dcterms:created>
  <dcterms:modified xsi:type="dcterms:W3CDTF">2014-11-18T16:59:41Z</dcterms:modified>
</cp:coreProperties>
</file>