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92" r:id="rId17"/>
    <p:sldId id="269" r:id="rId18"/>
    <p:sldId id="270" r:id="rId19"/>
    <p:sldId id="273" r:id="rId20"/>
    <p:sldId id="274" r:id="rId21"/>
    <p:sldId id="293" r:id="rId22"/>
    <p:sldId id="294" r:id="rId23"/>
    <p:sldId id="295" r:id="rId24"/>
    <p:sldId id="296" r:id="rId25"/>
    <p:sldId id="286" r:id="rId26"/>
    <p:sldId id="297" r:id="rId27"/>
    <p:sldId id="298" r:id="rId28"/>
    <p:sldId id="300" r:id="rId29"/>
    <p:sldId id="299" r:id="rId30"/>
    <p:sldId id="279" r:id="rId31"/>
    <p:sldId id="289" r:id="rId32"/>
    <p:sldId id="291" r:id="rId33"/>
    <p:sldId id="275" r:id="rId34"/>
    <p:sldId id="284" r:id="rId35"/>
    <p:sldId id="278" r:id="rId36"/>
    <p:sldId id="287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31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21675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5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68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8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66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8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39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8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300008"/>
              </a:gs>
              <a:gs pos="50000">
                <a:srgbClr val="790015"/>
              </a:gs>
              <a:gs pos="100000">
                <a:srgbClr val="30000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rotWithShape="0">
            <a:gsLst>
              <a:gs pos="0">
                <a:srgbClr val="151515"/>
              </a:gs>
              <a:gs pos="50000">
                <a:srgbClr val="474747"/>
              </a:gs>
              <a:gs pos="100000">
                <a:srgbClr val="15151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cs typeface="+mn-cs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preferred_red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47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8458200" y="6248400"/>
            <a:ext cx="5603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65BB02-0545-6E4C-9431-AA4F2895BE35}" type="slidenum">
              <a:rPr lang="en-US"/>
              <a:pPr eaLnBrk="1" hangingPunct="1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75000"/>
        <a:buFont typeface="Monotype Sorts" charset="0"/>
        <a:buChar char="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charset="0"/>
        <a:buChar char="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MS PGothic" charset="0"/>
              </a:rPr>
              <a:t>Build a DC motor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Prof. Anderson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Electrical and Computer Engineering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Suppose we make a loop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All the field lines inside the loop go the same direction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Is the figure drawn correctly?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field gets concentrated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11268" name="Content Placeholder 8" descr="4J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/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27550" y="6324600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ahoma" charset="0"/>
              </a:rPr>
              <a:t>physicsed.buffalostate.edu/.../ rhr/rhr.htm</a:t>
            </a:r>
            <a:endParaRPr lang="en-US">
              <a:latin typeface="Tahoma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351338" y="3633788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8643938" y="363378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Add a permanent magnet outside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Is there a force?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Which direction?</a:t>
            </a:r>
          </a:p>
        </p:txBody>
      </p:sp>
      <p:pic>
        <p:nvPicPr>
          <p:cNvPr id="12292" name="Content Placeholder 4" descr="loop with magnet outsid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90" b="-3519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Now suppose loop is tilted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will happen to the loop?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attracts 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repels 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Loop will rotate</a:t>
            </a:r>
          </a:p>
        </p:txBody>
      </p:sp>
      <p:pic>
        <p:nvPicPr>
          <p:cNvPr id="13316" name="Content Placeholder 4" descr="loop tilted with magn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7" b="-10287"/>
          <a:stretch>
            <a:fillRect/>
          </a:stretch>
        </p:blipFill>
        <p:spPr/>
      </p:pic>
      <p:sp>
        <p:nvSpPr>
          <p:cNvPr id="6" name="Curved Left Arrow 5"/>
          <p:cNvSpPr>
            <a:spLocks noChangeArrowheads="1"/>
          </p:cNvSpPr>
          <p:nvPr/>
        </p:nvSpPr>
        <p:spPr bwMode="auto">
          <a:xfrm flipH="1">
            <a:off x="5654675" y="5805488"/>
            <a:ext cx="498475" cy="428625"/>
          </a:xfrm>
          <a:prstGeom prst="curvedLeftArrow">
            <a:avLst>
              <a:gd name="adj1" fmla="val 25000"/>
              <a:gd name="adj2" fmla="val 50000"/>
              <a:gd name="adj3" fmla="val 2502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if you reverse the current?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Poles of electromagnet reversed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attracts 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repels 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Rotates the other way</a:t>
            </a:r>
          </a:p>
        </p:txBody>
      </p:sp>
      <p:sp>
        <p:nvSpPr>
          <p:cNvPr id="7" name="Curved Right Arrow 6"/>
          <p:cNvSpPr>
            <a:spLocks noChangeArrowheads="1"/>
          </p:cNvSpPr>
          <p:nvPr/>
        </p:nvSpPr>
        <p:spPr bwMode="auto">
          <a:xfrm>
            <a:off x="5475288" y="5861050"/>
            <a:ext cx="711200" cy="685800"/>
          </a:xfrm>
          <a:prstGeom prst="curvedRightArrow">
            <a:avLst>
              <a:gd name="adj1" fmla="val 25000"/>
              <a:gd name="adj2" fmla="val 50000"/>
              <a:gd name="adj3" fmla="val 2499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  <p:pic>
        <p:nvPicPr>
          <p:cNvPr id="14341" name="Content Placeholder 10" descr="reverse directl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6" b="-52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wait…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Once loop rotates halfway around, poles will be pointing the other way, and it will want to come back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Will flap back and forth or stick in one position</a:t>
            </a:r>
          </a:p>
        </p:txBody>
      </p:sp>
      <p:pic>
        <p:nvPicPr>
          <p:cNvPr id="15364" name="Content Placeholder 4" descr="loop tilted with magn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7" b="-1028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Trick: Insulate one side of the wire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02406" y="1915273"/>
            <a:ext cx="3131906" cy="388962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When loop is turned one way, current flows, magnet points in one direction</a:t>
            </a:r>
          </a:p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When loop is turned the other way, no current flows, no electromagnet</a:t>
            </a:r>
          </a:p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Will it just stop?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B9F33-6142-C140-B481-B796E4E6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85" y="1599344"/>
            <a:ext cx="4572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Trick: Insulate one side of the wire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2354496" y="2428981"/>
            <a:ext cx="3131906" cy="388962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Current can flow!</a:t>
            </a:r>
          </a:p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Bare side of wire is touching paper clips</a:t>
            </a:r>
          </a:p>
          <a:p>
            <a:pPr eaLnBrk="1" hangingPunct="1"/>
            <a:endParaRPr lang="en-US" sz="2000" dirty="0">
              <a:latin typeface="Helvetica" charset="0"/>
              <a:ea typeface="MS PGothic" charset="0"/>
            </a:endParaRPr>
          </a:p>
          <a:p>
            <a:pPr eaLnBrk="1" hangingPunct="1"/>
            <a:endParaRPr lang="en-US" sz="2000" dirty="0">
              <a:latin typeface="Helvetica" charset="0"/>
              <a:ea typeface="MS PGothic" charset="0"/>
            </a:endParaRPr>
          </a:p>
          <a:p>
            <a:pPr eaLnBrk="1" hangingPunct="1"/>
            <a:endParaRPr lang="en-US" sz="2000" dirty="0">
              <a:latin typeface="Helvetica" charset="0"/>
              <a:ea typeface="MS PGothic" charset="0"/>
            </a:endParaRPr>
          </a:p>
          <a:p>
            <a:pPr eaLnBrk="1" hangingPunct="1"/>
            <a:endParaRPr lang="en-US" sz="2000" dirty="0">
              <a:latin typeface="Helvetica" charset="0"/>
              <a:ea typeface="MS PGothic" charset="0"/>
            </a:endParaRPr>
          </a:p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Insulated side is touching paper clips</a:t>
            </a:r>
          </a:p>
          <a:p>
            <a:pPr eaLnBrk="1" hangingPunct="1"/>
            <a:r>
              <a:rPr lang="en-US" sz="2000" dirty="0">
                <a:latin typeface="Helvetica" charset="0"/>
                <a:ea typeface="MS PGothic" charset="0"/>
              </a:rPr>
              <a:t>Current can’t flow!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B718B-63DD-9D4B-8485-81B2E4B5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18" y="1836649"/>
            <a:ext cx="2851364" cy="49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Ok! We can rotate the loop!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the field is still weak.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Need a way to amplify the field.</a:t>
            </a:r>
          </a:p>
        </p:txBody>
      </p:sp>
      <p:pic>
        <p:nvPicPr>
          <p:cNvPr id="5" name="Content Placeholder 4" descr="loop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OK, we have all the pieces!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Battery produces current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You make a coil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Suspend between paper clips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Put a magnet underneath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ACC7F-8102-BA43-B5D1-59DD80CD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84655"/>
            <a:ext cx="3606800" cy="622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9CD867-FD5E-3C44-98DA-D271A2040DC9}"/>
              </a:ext>
            </a:extLst>
          </p:cNvPr>
          <p:cNvSpPr/>
          <p:nvPr/>
        </p:nvSpPr>
        <p:spPr bwMode="auto">
          <a:xfrm>
            <a:off x="4572000" y="5196155"/>
            <a:ext cx="3893906" cy="21575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Contents of Your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890713"/>
            <a:ext cx="7543800" cy="5105400"/>
          </a:xfrm>
        </p:spPr>
        <p:txBody>
          <a:bodyPr>
            <a:normAutofit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bar style magnet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2 jumbo paper clips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AA-size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A two foot length of magnet wire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sheet of sand paper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1 piece of carboard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b="1" dirty="0">
                <a:solidFill>
                  <a:srgbClr val="FF0000"/>
                </a:solidFill>
                <a:ea typeface="+mn-ea"/>
                <a:cs typeface="+mn-cs"/>
              </a:rPr>
              <a:t>PLEASE LET US KNOW IF YOU ARE MISSING ANY SUPPLIES</a:t>
            </a:r>
          </a:p>
          <a:p>
            <a:pPr eaLnBrk="1" hangingPunct="1">
              <a:buFont typeface="Monotype Sorts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Monotype Sorts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Here is what you will build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A23A8DF-1BFD-C846-B112-5A17B811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836" y="1905000"/>
            <a:ext cx="3462727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992688"/>
            <a:ext cx="27574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744663"/>
            <a:ext cx="15525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744663"/>
            <a:ext cx="16843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Building the Coil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Leave about 4 inches of wire unwrapped at the beginning and end of your coil, these are your leads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Wrap the wire around the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Carefully remove the coil from the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Wrap each lead through the coil at least twice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Keep wrapping the leads until they stick out at opposite sides of the coil</a:t>
            </a:r>
            <a:endParaRPr lang="en-US" dirty="0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A245-45AA-0746-BB86-3A05E01A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this tool: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E8270F-B73B-774D-8602-7ACD0286FE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09600" y="2419350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7C76B-9552-4642-BBF9-B2564CF32C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Start wire about 4” from end</a:t>
            </a:r>
          </a:p>
          <a:p>
            <a:r>
              <a:rPr lang="en-US" dirty="0"/>
              <a:t>Line up with slot</a:t>
            </a:r>
          </a:p>
        </p:txBody>
      </p:sp>
    </p:spTree>
    <p:extLst>
      <p:ext uri="{BB962C8B-B14F-4D97-AF65-F5344CB8AC3E}">
        <p14:creationId xmlns:p14="http://schemas.microsoft.com/office/powerpoint/2010/main" val="298068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68FA-FEAB-A04A-BDBB-D32FD3BB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the rest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9DD191-6E7F-E542-86AD-1F75C5EBFF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09600" y="2419350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EA561-612C-8C45-B5F5-38A2A1C125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Finish at other end of slot</a:t>
            </a:r>
          </a:p>
          <a:p>
            <a:r>
              <a:rPr lang="en-US" dirty="0"/>
              <a:t>Leave another tail</a:t>
            </a:r>
          </a:p>
        </p:txBody>
      </p:sp>
    </p:spTree>
    <p:extLst>
      <p:ext uri="{BB962C8B-B14F-4D97-AF65-F5344CB8AC3E}">
        <p14:creationId xmlns:p14="http://schemas.microsoft.com/office/powerpoint/2010/main" val="50318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4110-DF6A-D749-B359-3F7510CA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stitch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2A6FA1-0285-874C-8D22-0BAFAE31DA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09600" y="2419350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3A656-25CB-C148-81CD-C53513DCCB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Thread wire around loops through slot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7539A-1648-1642-877E-E563F66C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64212" y="3593921"/>
            <a:ext cx="3730376" cy="27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AF48-A990-354E-ADC8-AA6AC1A8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stich on the other side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8D3E4E-8F77-F74C-9874-3887D56E97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09600" y="2419350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AA434-26DC-1541-8E92-AD66D78EEA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6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Wrong vs Right!</a:t>
            </a:r>
          </a:p>
        </p:txBody>
      </p:sp>
      <p:pic>
        <p:nvPicPr>
          <p:cNvPr id="21507" name="Picture 4" descr="IMG_0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6071" r="664" b="12495"/>
          <a:stretch>
            <a:fillRect/>
          </a:stretch>
        </p:blipFill>
        <p:spPr bwMode="auto">
          <a:xfrm>
            <a:off x="1306513" y="2003425"/>
            <a:ext cx="6589712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366838" y="5397500"/>
            <a:ext cx="2795587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Leads not </a:t>
            </a:r>
          </a:p>
          <a:p>
            <a:pPr algn="ctr" defTabSz="914400"/>
            <a:r>
              <a:rPr lang="en-US" sz="2400"/>
              <a:t>straight out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246188" y="2992438"/>
            <a:ext cx="3502025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Leads not straight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0825" y="2992438"/>
            <a:ext cx="2611438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en-US" sz="2400"/>
              <a:t>Bottom Heavy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5241925" y="5397500"/>
            <a:ext cx="2611438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Just right!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ABEF-5510-594F-8F33-86E00A8C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it off the stick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BDA8CD-7B2C-934F-ABC7-ED5E4BD56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09600" y="2419350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5CCC1-B31A-4A4A-AE86-509CB5B50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it’s uneven, make more stitches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AB7C3-6009-A244-9A94-208DC162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58390" y="3401388"/>
            <a:ext cx="3375061" cy="25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E3F8-0D04-454C-A590-C78B53A0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coil on cardboard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DC5B7D-9788-784D-B70E-0F29C80BA6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3950" y="1905000"/>
            <a:ext cx="3086100" cy="4114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5E5C3-D3BB-5942-AB4F-4FC0285F6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 ON THE TABLE!</a:t>
            </a:r>
          </a:p>
          <a:p>
            <a:r>
              <a:rPr lang="en-US" dirty="0"/>
              <a:t>Sand insulating paint off the tails</a:t>
            </a:r>
          </a:p>
          <a:p>
            <a:r>
              <a:rPr lang="en-US" dirty="0"/>
              <a:t>Make sure it’s on both sides</a:t>
            </a:r>
          </a:p>
        </p:txBody>
      </p:sp>
    </p:spTree>
    <p:extLst>
      <p:ext uri="{BB962C8B-B14F-4D97-AF65-F5344CB8AC3E}">
        <p14:creationId xmlns:p14="http://schemas.microsoft.com/office/powerpoint/2010/main" val="2534672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3BEE-0DF6-8B4B-ABDE-A66F56F6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 the paper clips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9BA447-02BE-4F46-9409-CD3A2C519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2965" y="2137773"/>
            <a:ext cx="4865670" cy="36492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DA3FA-7AC0-7442-BCE8-E81F6F56A0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AD64-775F-8345-8716-A7FD78E6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486602-137C-B648-8231-A02CDA5C9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818238"/>
            <a:ext cx="3810000" cy="228832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878A72-3BE9-8046-92B8-F2CE19F68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8036" y="1905000"/>
            <a:ext cx="3462727" cy="4114800"/>
          </a:xfrm>
        </p:spPr>
      </p:pic>
    </p:spTree>
    <p:extLst>
      <p:ext uri="{BB962C8B-B14F-4D97-AF65-F5344CB8AC3E}">
        <p14:creationId xmlns:p14="http://schemas.microsoft.com/office/powerpoint/2010/main" val="407660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84238" y="188913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ＭＳ Ｐゴシック" pitchFamily="26" charset="-128"/>
                <a:cs typeface="ＭＳ Ｐゴシック" pitchFamily="26" charset="-128"/>
              </a:rPr>
              <a:t>We will use electromagnetism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create a force field: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use electric current to produce a magnet (electromagnet)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use the interaction of that magnet with a permanent magnet to rotate the coil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i="1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How is that supposed to work?</a:t>
            </a:r>
            <a:endParaRPr lang="en-US" sz="2400" i="1" kern="0" dirty="0">
              <a:latin typeface="+mn-lt"/>
              <a:ea typeface="ＭＳ Ｐゴシック" pitchFamily="26" charset="-128"/>
              <a:cs typeface="+mn-cs"/>
            </a:endParaRPr>
          </a:p>
          <a:p>
            <a:pPr marL="1143000" lvl="2" indent="-228600" defTabSz="9144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6" charset="2"/>
              <a:buChar char="n"/>
              <a:defRPr/>
            </a:pPr>
            <a:endParaRPr lang="en-US" sz="2400" kern="0" dirty="0">
              <a:latin typeface="+mn-lt"/>
              <a:ea typeface="ＭＳ Ｐゴシック" pitchFamily="26" charset="-128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/>
          <a:stretch>
            <a:fillRect/>
          </a:stretch>
        </p:blipFill>
        <p:spPr bwMode="auto">
          <a:xfrm>
            <a:off x="1166813" y="4513263"/>
            <a:ext cx="5705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Make the commutator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Sand the bottom half of each lead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Helvetica" charset="0"/>
                <a:ea typeface="MS PGothic" charset="0"/>
              </a:rPr>
              <a:t>Hint:  Place the sand paper on the table and drag the wire across it, making sure to get as much insulation off as possible</a:t>
            </a:r>
          </a:p>
          <a:p>
            <a:pPr eaLnBrk="1" hangingPunct="1"/>
            <a:endParaRPr lang="en-US" sz="2400">
              <a:latin typeface="Helvetica" charset="0"/>
              <a:ea typeface="MS PGothic" charset="0"/>
            </a:endParaRPr>
          </a:p>
          <a:p>
            <a:pPr eaLnBrk="1" hangingPunct="1"/>
            <a:endParaRPr lang="en-US" sz="2400">
              <a:latin typeface="Helvetica" charset="0"/>
              <a:ea typeface="MS PGothic" charset="0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9138"/>
            <a:ext cx="4379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This is important</a:t>
            </a:r>
          </a:p>
        </p:txBody>
      </p:sp>
      <p:pic>
        <p:nvPicPr>
          <p:cNvPr id="23555" name="Content Placeholder 4" descr="2012-11-07 16.15.4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556" name="Content Placeholder 5" descr="2012-11-07 16.15.5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376363" y="5189538"/>
            <a:ext cx="141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933950" y="5224463"/>
            <a:ext cx="3506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NO! NO! NO!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0913"/>
            <a:ext cx="67786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Bend the paper clips</a:t>
            </a: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3427413" y="3087688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4581" name="TextBox 16"/>
          <p:cNvSpPr txBox="1">
            <a:spLocks noChangeArrowheads="1"/>
          </p:cNvSpPr>
          <p:nvPr/>
        </p:nvSpPr>
        <p:spPr bwMode="auto">
          <a:xfrm>
            <a:off x="1900238" y="4014788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After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Assemble base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Stick magnet to side of battery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Rubber-band the paperclips to the battery terminals</a:t>
            </a: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074863"/>
            <a:ext cx="32654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308225"/>
            <a:ext cx="402113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Add the coil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Helvetica" charset="0"/>
                <a:ea typeface="MS PGothic" charset="0"/>
              </a:rPr>
              <a:t>Hang the coil in the loops made by the paper clips</a:t>
            </a:r>
          </a:p>
          <a:p>
            <a:pPr eaLnBrk="1" hangingPunct="1"/>
            <a:r>
              <a:rPr lang="en-US" sz="1800">
                <a:latin typeface="Helvetica" charset="0"/>
                <a:ea typeface="MS PGothic" charset="0"/>
              </a:rPr>
              <a:t>It will complete the circuit when the sanded side of the commutator is down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ea typeface="MS PGothic" charset="0"/>
              </a:rPr>
              <a:t>Hint: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  <a:latin typeface="Helvetica" charset="0"/>
                <a:ea typeface="MS PGothic" charset="0"/>
              </a:rPr>
              <a:t>Make sure all components are level and that the wires coming out of the coil are as straight as possible.</a:t>
            </a:r>
          </a:p>
          <a:p>
            <a:pPr eaLnBrk="1" hangingPunct="1"/>
            <a:endParaRPr lang="en-US" sz="1800">
              <a:latin typeface="Helvetica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Making Your Motor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225"/>
            <a:ext cx="75438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If all steps were done correctly and carefully, your motor should run just by manually turning the coil and then letting go.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If your motor does not run correctly, there are several things that could be wrong: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Coil is bottom-heavy (check that it spins easily when you spin it with your fingers)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Not enough insulation was sanded from the bottom half of the coil lead wires, try to get as close to the coil as possible when sanding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A lead is either bent or out of alignment.  Check these components.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How does a generator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motor converts electrical current into mechanical motion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The current produces a magnetic field that pushes off the permanent magnet to turn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generator converts mechanical motion into current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The turning magnet </a:t>
            </a:r>
            <a:r>
              <a:rPr lang="en-US" i="1">
                <a:latin typeface="Helvetica" charset="0"/>
                <a:ea typeface="MS PGothic" charset="0"/>
              </a:rPr>
              <a:t>induces</a:t>
            </a:r>
            <a:r>
              <a:rPr lang="en-US">
                <a:latin typeface="Helvetica" charset="0"/>
                <a:ea typeface="MS PGothic" charset="0"/>
              </a:rPr>
              <a:t> a current in the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First, think about magnets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Like poles repel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South repels south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Opposite poles attract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magnets produce a force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0" y="6324600"/>
            <a:ext cx="2960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100">
                <a:latin typeface="Tahoma" charset="0"/>
              </a:rPr>
              <a:t>http://www.swe.org/iac/lp/magnets_03.html</a:t>
            </a:r>
          </a:p>
        </p:txBody>
      </p:sp>
      <p:pic>
        <p:nvPicPr>
          <p:cNvPr id="5125" name="Content Placeholder 8" descr="NewMagne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We say the magnet has a field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field is invisible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it is real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It can act on objects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Repel or attract them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6148" name="Content Placeholder 9" descr="barmagnet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7" r="-6017"/>
          <a:stretch>
            <a:fillRect/>
          </a:stretch>
        </p:blipFill>
        <p:spPr/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u="sng">
                <a:latin typeface="Tahoma" charset="0"/>
              </a:rPr>
              <a:t>hyperphysics.phy-astr.gsu.edu/.../ elemag.html</a:t>
            </a:r>
            <a:endParaRPr lang="en-US" sz="1100">
              <a:latin typeface="Tahom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Example: compass needle</a:t>
            </a:r>
          </a:p>
        </p:txBody>
      </p:sp>
      <p:pic>
        <p:nvPicPr>
          <p:cNvPr id="7171" name="Content Placeholder 5" descr="magnet and compass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49" r="-34949"/>
          <a:stretch>
            <a:fillRect/>
          </a:stretch>
        </p:blipFill>
        <p:spPr/>
      </p:pic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Opposite poles attract</a:t>
            </a:r>
          </a:p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North end of compass needle attracted to south pole of magnet</a:t>
            </a:r>
          </a:p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Why can’t we feel the magnetic field?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u="sng">
                <a:latin typeface="Tahoma" charset="0"/>
              </a:rPr>
              <a:t>hyperphysics.phy-astr.gsu.edu/.../ elemag.html</a:t>
            </a:r>
            <a:endParaRPr lang="en-US" sz="1100">
              <a:latin typeface="Tahom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029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457200"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 sz="2000">
                <a:solidFill>
                  <a:srgbClr val="FF0000"/>
                </a:solidFill>
                <a:latin typeface="Tahoma" charset="0"/>
              </a:rPr>
              <a:t>We’re not magnetic!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First piece of information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current (I) flows though a wire, it creates a magnetic field (B)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Use right hand rule to find direction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95788" y="6126163"/>
            <a:ext cx="429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charset="0"/>
              </a:rPr>
              <a:t>http://en.wikipedia.org/wiki/Electromagnet</a:t>
            </a:r>
          </a:p>
        </p:txBody>
      </p:sp>
      <p:pic>
        <p:nvPicPr>
          <p:cNvPr id="8197" name="Content Placeholder 7" descr="200px-Electromagnetism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6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Is this drawn correctly?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872163" y="6248400"/>
            <a:ext cx="238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u="sng">
                <a:latin typeface="Tahoma" charset="0"/>
              </a:rPr>
              <a:t>feelingwaves.blogspot.com/</a:t>
            </a:r>
            <a:endParaRPr lang="en-US" sz="1400">
              <a:latin typeface="Tahoma" charset="0"/>
            </a:endParaRPr>
          </a:p>
        </p:txBody>
      </p:sp>
      <p:pic>
        <p:nvPicPr>
          <p:cNvPr id="9220" name="Content Placeholder 7" descr="current carrying conduc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9" b="-1399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If the current changes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Suppose the current reverses direction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will happen to the field?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It will reverse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Can we use this to push a magnet around?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Yes, but it’s pretty weak</a:t>
            </a:r>
          </a:p>
        </p:txBody>
      </p:sp>
      <p:pic>
        <p:nvPicPr>
          <p:cNvPr id="10244" name="Content Placeholder 6" descr="current carrying conduct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54" b="-54854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SU_Slides_Victo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OSU-Slides-new.potx</Template>
  <TotalTime>216</TotalTime>
  <Words>971</Words>
  <Application>Microsoft Macintosh PowerPoint</Application>
  <PresentationFormat>On-screen Show (4:3)</PresentationFormat>
  <Paragraphs>150</Paragraphs>
  <Slides>36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ＭＳ Ｐゴシック</vt:lpstr>
      <vt:lpstr>Helvetica</vt:lpstr>
      <vt:lpstr>Monotype Sorts</vt:lpstr>
      <vt:lpstr>Tahoma</vt:lpstr>
      <vt:lpstr>Wingdings</vt:lpstr>
      <vt:lpstr>OSU_Slides_Victor</vt:lpstr>
      <vt:lpstr>Build a DC motor</vt:lpstr>
      <vt:lpstr>Here is what you will build</vt:lpstr>
      <vt:lpstr>PowerPoint Presentation</vt:lpstr>
      <vt:lpstr>First, think about magnets</vt:lpstr>
      <vt:lpstr>We say the magnet has a field</vt:lpstr>
      <vt:lpstr>Example: compass needle</vt:lpstr>
      <vt:lpstr>First piece of information</vt:lpstr>
      <vt:lpstr>Is this drawn correctly?</vt:lpstr>
      <vt:lpstr>If the current changes</vt:lpstr>
      <vt:lpstr>Suppose we make a loop</vt:lpstr>
      <vt:lpstr>Add a permanent magnet outside</vt:lpstr>
      <vt:lpstr>Now suppose loop is tilted</vt:lpstr>
      <vt:lpstr>What if you reverse the current?</vt:lpstr>
      <vt:lpstr>But wait…</vt:lpstr>
      <vt:lpstr>Trick: Insulate one side of the wire</vt:lpstr>
      <vt:lpstr>Trick: Insulate one side of the wire</vt:lpstr>
      <vt:lpstr>Ok! We can rotate the loop!</vt:lpstr>
      <vt:lpstr>OK, we have all the pieces!</vt:lpstr>
      <vt:lpstr>Contents of Your Bag</vt:lpstr>
      <vt:lpstr>Building the Coil</vt:lpstr>
      <vt:lpstr>If you have this tool:</vt:lpstr>
      <vt:lpstr>Wind the rest</vt:lpstr>
      <vt:lpstr>Make a stitch</vt:lpstr>
      <vt:lpstr>Make a stich on the other side</vt:lpstr>
      <vt:lpstr>Wrong vs Right!</vt:lpstr>
      <vt:lpstr>Slide it off the stick</vt:lpstr>
      <vt:lpstr>Lay coil on cardboard</vt:lpstr>
      <vt:lpstr>Bend the paper clips</vt:lpstr>
      <vt:lpstr>Assembly</vt:lpstr>
      <vt:lpstr>Make the commutator</vt:lpstr>
      <vt:lpstr>This is important</vt:lpstr>
      <vt:lpstr>Bend the paper clips</vt:lpstr>
      <vt:lpstr>Assemble base </vt:lpstr>
      <vt:lpstr>Add the coil</vt:lpstr>
      <vt:lpstr>Making Your Motor Run</vt:lpstr>
      <vt:lpstr>How does a generator work?</vt:lpstr>
    </vt:vector>
  </TitlesOfParts>
  <Company>The Ohio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Biuld a DC motor</dc:title>
  <dc:creator>Betty Lise Anderson</dc:creator>
  <cp:lastModifiedBy>Anderson, Betty Lise</cp:lastModifiedBy>
  <cp:revision>46</cp:revision>
  <dcterms:created xsi:type="dcterms:W3CDTF">2010-12-07T22:43:56Z</dcterms:created>
  <dcterms:modified xsi:type="dcterms:W3CDTF">2019-07-23T20:20:30Z</dcterms:modified>
</cp:coreProperties>
</file>