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  <p:sldId id="273" r:id="rId19"/>
    <p:sldId id="274" r:id="rId20"/>
    <p:sldId id="286" r:id="rId21"/>
    <p:sldId id="279" r:id="rId22"/>
    <p:sldId id="289" r:id="rId23"/>
    <p:sldId id="291" r:id="rId24"/>
    <p:sldId id="275" r:id="rId25"/>
    <p:sldId id="284" r:id="rId26"/>
    <p:sldId id="278" r:id="rId27"/>
    <p:sldId id="287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31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56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21675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5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68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83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66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81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39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48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300008"/>
              </a:gs>
              <a:gs pos="50000">
                <a:srgbClr val="790015"/>
              </a:gs>
              <a:gs pos="100000">
                <a:srgbClr val="30000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rotWithShape="0">
            <a:gsLst>
              <a:gs pos="0">
                <a:srgbClr val="151515"/>
              </a:gs>
              <a:gs pos="50000">
                <a:srgbClr val="474747"/>
              </a:gs>
              <a:gs pos="100000">
                <a:srgbClr val="15151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cs typeface="+mn-cs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7" descr="preferred_red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47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8458200" y="6248400"/>
            <a:ext cx="560388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865BB02-0545-6E4C-9431-AA4F2895BE35}" type="slidenum">
              <a:rPr lang="en-US"/>
              <a:pPr eaLnBrk="1" hangingPunct="1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37C03"/>
        </a:buClr>
        <a:buSzPct val="75000"/>
        <a:buFont typeface="Monotype Sorts" charset="0"/>
        <a:buChar char="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37C03"/>
        </a:buClr>
        <a:buSzPct val="65000"/>
        <a:buFont typeface="Monotype Sorts" charset="0"/>
        <a:buChar char="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MS PGothic" charset="0"/>
              </a:rPr>
              <a:t>Build a DC motor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Prof. Anderson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Electrical and Computer Engineering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Suppose we make a loop</a:t>
            </a:r>
          </a:p>
        </p:txBody>
      </p:sp>
      <p:sp>
        <p:nvSpPr>
          <p:cNvPr id="1126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All the field lines inside the loop go the same direction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Is the figure drawn correctly?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The field gets concentrated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Helvetica" charset="0"/>
              <a:ea typeface="MS PGothic" charset="0"/>
            </a:endParaRPr>
          </a:p>
        </p:txBody>
      </p:sp>
      <p:pic>
        <p:nvPicPr>
          <p:cNvPr id="11268" name="Content Placeholder 8" descr="4J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1" b="-4221"/>
          <a:stretch>
            <a:fillRect/>
          </a:stretch>
        </p:blipFill>
        <p:spPr/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527550" y="6324600"/>
            <a:ext cx="415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ahoma" charset="0"/>
              </a:rPr>
              <a:t>physicsed.buffalostate.edu/.../ rhr/rhr.htm</a:t>
            </a:r>
            <a:endParaRPr lang="en-US">
              <a:latin typeface="Tahoma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351338" y="3633788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8643938" y="363378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Add a permanent magnet outside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Is there a force?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Which direction?</a:t>
            </a:r>
          </a:p>
        </p:txBody>
      </p:sp>
      <p:pic>
        <p:nvPicPr>
          <p:cNvPr id="12292" name="Content Placeholder 4" descr="loop with magnet outsid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90" b="-35190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Now suppose loop is tilted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What will happen to the loop?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 attracts S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 repels 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Loop will rotate</a:t>
            </a:r>
          </a:p>
        </p:txBody>
      </p:sp>
      <p:pic>
        <p:nvPicPr>
          <p:cNvPr id="13316" name="Content Placeholder 4" descr="loop tilted with magne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87" b="-10287"/>
          <a:stretch>
            <a:fillRect/>
          </a:stretch>
        </p:blipFill>
        <p:spPr/>
      </p:pic>
      <p:sp>
        <p:nvSpPr>
          <p:cNvPr id="6" name="Curved Left Arrow 5"/>
          <p:cNvSpPr>
            <a:spLocks noChangeArrowheads="1"/>
          </p:cNvSpPr>
          <p:nvPr/>
        </p:nvSpPr>
        <p:spPr bwMode="auto">
          <a:xfrm flipH="1">
            <a:off x="5654675" y="5805488"/>
            <a:ext cx="498475" cy="428625"/>
          </a:xfrm>
          <a:prstGeom prst="curvedLeftArrow">
            <a:avLst>
              <a:gd name="adj1" fmla="val 25000"/>
              <a:gd name="adj2" fmla="val 50000"/>
              <a:gd name="adj3" fmla="val 2502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What if you reverse the current?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Poles of electromagnet reversed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 attracts S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 repels 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Rotates the other way</a:t>
            </a:r>
          </a:p>
        </p:txBody>
      </p:sp>
      <p:sp>
        <p:nvSpPr>
          <p:cNvPr id="7" name="Curved Right Arrow 6"/>
          <p:cNvSpPr>
            <a:spLocks noChangeArrowheads="1"/>
          </p:cNvSpPr>
          <p:nvPr/>
        </p:nvSpPr>
        <p:spPr bwMode="auto">
          <a:xfrm>
            <a:off x="5475288" y="5861050"/>
            <a:ext cx="711200" cy="685800"/>
          </a:xfrm>
          <a:prstGeom prst="curvedRightArrow">
            <a:avLst>
              <a:gd name="adj1" fmla="val 25000"/>
              <a:gd name="adj2" fmla="val 50000"/>
              <a:gd name="adj3" fmla="val 2499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2400"/>
          </a:p>
        </p:txBody>
      </p:sp>
      <p:pic>
        <p:nvPicPr>
          <p:cNvPr id="14341" name="Content Placeholder 10" descr="reverse directl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6" b="-52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But wait…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Once loop rotates halfway around, poles will be pointing the other way, and it will want to come back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Will flap back and forth or stick in one position</a:t>
            </a:r>
          </a:p>
        </p:txBody>
      </p:sp>
      <p:pic>
        <p:nvPicPr>
          <p:cNvPr id="15364" name="Content Placeholder 4" descr="loop tilted with magne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87" b="-10287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Trick: Insulate one side of the wire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6848475" cy="1989138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When loop is turned one way, current flows, magnet points in one direction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When loop is turned the other way, no current flows, no electromagnet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Will it just stop?</a:t>
            </a:r>
          </a:p>
        </p:txBody>
      </p:sp>
      <p:pic>
        <p:nvPicPr>
          <p:cNvPr id="16388" name="Picture 7" descr="DC motor commut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4254500"/>
            <a:ext cx="586105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Ok! We can rotate the loop!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But the field is still weak.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Need a way to amplify the field.</a:t>
            </a:r>
          </a:p>
        </p:txBody>
      </p:sp>
      <p:pic>
        <p:nvPicPr>
          <p:cNvPr id="5" name="Content Placeholder 4" descr="loop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29" b="-5892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2159000"/>
            <a:ext cx="46069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OK, we have all the pieces!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Battery produces current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You make a coil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Suspend between paper clips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Put a magnet underneath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Contents of Your Bag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0" y="1890713"/>
            <a:ext cx="7543800" cy="5105400"/>
          </a:xfrm>
        </p:spPr>
        <p:txBody>
          <a:bodyPr>
            <a:normAutofit/>
          </a:bodyPr>
          <a:lstStyle/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1 bar style magnet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2 jumbo paper clips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1 AA-size battery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A two foot length of magnet wire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1 sheet of sand paper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1 rubber band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b="1" dirty="0">
                <a:solidFill>
                  <a:srgbClr val="FF0000"/>
                </a:solidFill>
                <a:ea typeface="+mn-ea"/>
                <a:cs typeface="+mn-cs"/>
              </a:rPr>
              <a:t>PLEASE LET US KNOW IF YOU ARE MISSING ANY SUPPLIES</a:t>
            </a:r>
          </a:p>
          <a:p>
            <a:pPr eaLnBrk="1" hangingPunct="1">
              <a:buFont typeface="Monotype Sorts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 typeface="Monotype Sorts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992688"/>
            <a:ext cx="27574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744663"/>
            <a:ext cx="155257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1744663"/>
            <a:ext cx="16843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Building the Coil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Leave about 4 inches of wire unwrapped at the beginning and end of your coil, these are your leads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Wrap the wire around the battery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Carefully remove the coil from the battery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Wrap each lead through the coil at least twice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Keep wrapping the leads until they stick out at opposite sides of the coil</a:t>
            </a:r>
            <a:endParaRPr lang="en-US" dirty="0"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Here is what you will build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C103D9-139F-F949-BC44-D1458C4DA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5486400" cy="4114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Wrong vs Right!</a:t>
            </a:r>
          </a:p>
        </p:txBody>
      </p:sp>
      <p:pic>
        <p:nvPicPr>
          <p:cNvPr id="21507" name="Picture 4" descr="IMG_00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6071" r="664" b="12495"/>
          <a:stretch>
            <a:fillRect/>
          </a:stretch>
        </p:blipFill>
        <p:spPr bwMode="auto">
          <a:xfrm>
            <a:off x="1306513" y="2003425"/>
            <a:ext cx="6589712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366838" y="5397500"/>
            <a:ext cx="2795587" cy="981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/>
              <a:t>Leads not </a:t>
            </a:r>
          </a:p>
          <a:p>
            <a:pPr algn="ctr" defTabSz="914400"/>
            <a:r>
              <a:rPr lang="en-US" sz="2400"/>
              <a:t>straight out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246188" y="2992438"/>
            <a:ext cx="3502025" cy="981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/>
              <a:t>Leads not straight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0825" y="2992438"/>
            <a:ext cx="2611438" cy="981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en-US" sz="2400"/>
              <a:t>Bottom Heavy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5241925" y="5397500"/>
            <a:ext cx="2611438" cy="981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/>
              <a:t>Just right!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6"/>
          <a:stretch>
            <a:fillRect/>
          </a:stretch>
        </p:blipFill>
        <p:spPr bwMode="auto">
          <a:xfrm>
            <a:off x="1166813" y="4513263"/>
            <a:ext cx="57054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Make the commutator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Helvetica" charset="0"/>
                <a:ea typeface="MS PGothic" charset="0"/>
              </a:rPr>
              <a:t>Sand the bottom half of each lead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Helvetica" charset="0"/>
                <a:ea typeface="MS PGothic" charset="0"/>
              </a:rPr>
              <a:t>Hint:  Place the sand paper on the table and drag the wire across it, making sure to get as much insulation off as possible</a:t>
            </a:r>
          </a:p>
          <a:p>
            <a:pPr eaLnBrk="1" hangingPunct="1"/>
            <a:endParaRPr lang="en-US" sz="2400">
              <a:latin typeface="Helvetica" charset="0"/>
              <a:ea typeface="MS PGothic" charset="0"/>
            </a:endParaRPr>
          </a:p>
          <a:p>
            <a:pPr eaLnBrk="1" hangingPunct="1"/>
            <a:endParaRPr lang="en-US" sz="2400">
              <a:latin typeface="Helvetica" charset="0"/>
              <a:ea typeface="MS PGothic" charset="0"/>
            </a:endParaRPr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9138"/>
            <a:ext cx="4379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This is important</a:t>
            </a:r>
          </a:p>
        </p:txBody>
      </p:sp>
      <p:pic>
        <p:nvPicPr>
          <p:cNvPr id="23555" name="Content Placeholder 4" descr="2012-11-07 16.15.4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3556" name="Content Placeholder 5" descr="2012-11-07 16.15.5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376363" y="5189538"/>
            <a:ext cx="1416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80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4933950" y="5224463"/>
            <a:ext cx="35067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NO! NO! NO!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20913"/>
            <a:ext cx="67786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Bend the paper clips</a:t>
            </a:r>
          </a:p>
        </p:txBody>
      </p:sp>
      <p:sp>
        <p:nvSpPr>
          <p:cNvPr id="24580" name="TextBox 11"/>
          <p:cNvSpPr txBox="1">
            <a:spLocks noChangeArrowheads="1"/>
          </p:cNvSpPr>
          <p:nvPr/>
        </p:nvSpPr>
        <p:spPr bwMode="auto">
          <a:xfrm>
            <a:off x="3427413" y="3087688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24581" name="TextBox 16"/>
          <p:cNvSpPr txBox="1">
            <a:spLocks noChangeArrowheads="1"/>
          </p:cNvSpPr>
          <p:nvPr/>
        </p:nvSpPr>
        <p:spPr bwMode="auto">
          <a:xfrm>
            <a:off x="1900238" y="4014788"/>
            <a:ext cx="67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After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Assemble base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Stick magnet to side of battery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Rubber-band the paperclips to the battery terminals</a:t>
            </a:r>
          </a:p>
          <a:p>
            <a:pPr lvl="1" eaLnBrk="1" hangingPunct="1"/>
            <a:endParaRPr lang="en-US">
              <a:latin typeface="Helvetica" charset="0"/>
              <a:ea typeface="MS PGothic" charset="0"/>
            </a:endParaRPr>
          </a:p>
          <a:p>
            <a:pPr lvl="1" eaLnBrk="1" hangingPunct="1"/>
            <a:endParaRPr lang="en-US">
              <a:latin typeface="Helvetica" charset="0"/>
              <a:ea typeface="MS PGothic" charset="0"/>
            </a:endParaRPr>
          </a:p>
          <a:p>
            <a:pPr lvl="1" eaLnBrk="1" hangingPunct="1"/>
            <a:endParaRPr lang="en-US">
              <a:latin typeface="Helvetica" charset="0"/>
              <a:ea typeface="MS PGothic" charset="0"/>
            </a:endParaRPr>
          </a:p>
          <a:p>
            <a:pPr lvl="1" eaLnBrk="1" hangingPunct="1"/>
            <a:endParaRPr lang="en-US">
              <a:latin typeface="Helvetica" charset="0"/>
              <a:ea typeface="MS PGothic" charset="0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074863"/>
            <a:ext cx="3265487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2308225"/>
            <a:ext cx="4021137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Add the coil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Helvetica" charset="0"/>
                <a:ea typeface="MS PGothic" charset="0"/>
              </a:rPr>
              <a:t>Hang the coil in the loops made by the paper clips</a:t>
            </a:r>
          </a:p>
          <a:p>
            <a:pPr eaLnBrk="1" hangingPunct="1"/>
            <a:r>
              <a:rPr lang="en-US" sz="1800">
                <a:latin typeface="Helvetica" charset="0"/>
                <a:ea typeface="MS PGothic" charset="0"/>
              </a:rPr>
              <a:t>It will complete the circuit when the sanded side of the commutator is down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ea typeface="MS PGothic" charset="0"/>
              </a:rPr>
              <a:t>Hint:</a:t>
            </a:r>
          </a:p>
          <a:p>
            <a:pPr lvl="1" eaLnBrk="1" hangingPunct="1"/>
            <a:r>
              <a:rPr lang="en-US" sz="1600">
                <a:solidFill>
                  <a:srgbClr val="FF0000"/>
                </a:solidFill>
                <a:latin typeface="Helvetica" charset="0"/>
                <a:ea typeface="MS PGothic" charset="0"/>
              </a:rPr>
              <a:t>Make sure all components are level and that the wires coming out of the coil are as straight as possible.</a:t>
            </a:r>
          </a:p>
          <a:p>
            <a:pPr eaLnBrk="1" hangingPunct="1"/>
            <a:endParaRPr lang="en-US" sz="1800">
              <a:latin typeface="Helvetica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Making Your Motor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7225"/>
            <a:ext cx="7543800" cy="4495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If all steps were done correctly and carefully, your motor should run just by manually turning the coil and then letting go.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If your motor does not run correctly, there are several things that could be wrong: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-128"/>
              </a:rPr>
              <a:t>Coil is bottom-heavy (check that it spins easily when you spin it with your fingers)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-128"/>
              </a:rPr>
              <a:t>Not enough insulation was sanded from the bottom half of the coil lead wires, try to get as close to the coil as possible when sanding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-128"/>
              </a:rPr>
              <a:t>A lead is either bent or out of alignment.  Check these components.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How does a generator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 motor converts electrical current into mechanical motion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The current produces a magnetic field that pushes off the permanent magnet to turn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 generator converts mechanical motion into current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The turning magnet </a:t>
            </a:r>
            <a:r>
              <a:rPr lang="en-US" i="1">
                <a:latin typeface="Helvetica" charset="0"/>
                <a:ea typeface="MS PGothic" charset="0"/>
              </a:rPr>
              <a:t>induces</a:t>
            </a:r>
            <a:r>
              <a:rPr lang="en-US">
                <a:latin typeface="Helvetica" charset="0"/>
                <a:ea typeface="MS PGothic" charset="0"/>
              </a:rPr>
              <a:t> a current in the wire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84238" y="188913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ＭＳ Ｐゴシック" pitchFamily="26" charset="-128"/>
                <a:cs typeface="ＭＳ Ｐゴシック" pitchFamily="26" charset="-128"/>
              </a:rPr>
              <a:t>We will use electromagnetism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3200" kern="0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We will create a force field: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3200" kern="0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We will use electric current to produce a magnet (electromagnet)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3200" kern="0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We will use the interaction of that magnet with a permanent magnet to rotate the coil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3200" i="1" kern="0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How is that supposed to work?</a:t>
            </a:r>
            <a:endParaRPr lang="en-US" sz="2400" i="1" kern="0" dirty="0">
              <a:latin typeface="+mn-lt"/>
              <a:ea typeface="ＭＳ Ｐゴシック" pitchFamily="26" charset="-128"/>
              <a:cs typeface="+mn-cs"/>
            </a:endParaRPr>
          </a:p>
          <a:p>
            <a:pPr marL="1143000" lvl="2" indent="-228600" defTabSz="9144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6" charset="2"/>
              <a:buChar char="n"/>
              <a:defRPr/>
            </a:pPr>
            <a:endParaRPr lang="en-US" sz="2400" kern="0" dirty="0">
              <a:latin typeface="+mn-lt"/>
              <a:ea typeface="ＭＳ Ｐゴシック" pitchFamily="26" charset="-128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First, think about magnets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Like poles repel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South repels south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Opposite poles attract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The magnets produce a force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0" y="6324600"/>
            <a:ext cx="2960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100">
                <a:latin typeface="Tahoma" charset="0"/>
              </a:rPr>
              <a:t>http://www.swe.org/iac/lp/magnets_03.html</a:t>
            </a:r>
          </a:p>
        </p:txBody>
      </p:sp>
      <p:pic>
        <p:nvPicPr>
          <p:cNvPr id="5125" name="Content Placeholder 8" descr="NewMagne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00" b="-22000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We say the magnet has a field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The field is invisible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But it is real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It can act on objects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Repel or attract them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Helvetica" charset="0"/>
              <a:ea typeface="MS PGothic" charset="0"/>
            </a:endParaRPr>
          </a:p>
        </p:txBody>
      </p:sp>
      <p:pic>
        <p:nvPicPr>
          <p:cNvPr id="6148" name="Content Placeholder 9" descr="barmagnet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17" r="-6017"/>
          <a:stretch>
            <a:fillRect/>
          </a:stretch>
        </p:blipFill>
        <p:spPr/>
      </p:pic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2859088" y="639445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100" u="sng">
                <a:latin typeface="Tahoma" charset="0"/>
              </a:rPr>
              <a:t>hyperphysics.phy-astr.gsu.edu/.../ elemag.html</a:t>
            </a:r>
            <a:endParaRPr lang="en-US" sz="1100">
              <a:latin typeface="Tahoma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Example: compass needle</a:t>
            </a:r>
          </a:p>
        </p:txBody>
      </p:sp>
      <p:pic>
        <p:nvPicPr>
          <p:cNvPr id="7171" name="Content Placeholder 5" descr="magnet and compass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49" r="-34949"/>
          <a:stretch>
            <a:fillRect/>
          </a:stretch>
        </p:blipFill>
        <p:spPr/>
      </p:pic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Helvetica" charset="0"/>
                <a:ea typeface="MS PGothic" charset="0"/>
              </a:rPr>
              <a:t>Opposite poles attract</a:t>
            </a:r>
          </a:p>
          <a:p>
            <a:pPr eaLnBrk="1" hangingPunct="1"/>
            <a:r>
              <a:rPr lang="en-US" sz="2400">
                <a:latin typeface="Helvetica" charset="0"/>
                <a:ea typeface="MS PGothic" charset="0"/>
              </a:rPr>
              <a:t>North end of compass needle attracted to south pole of magnet</a:t>
            </a:r>
          </a:p>
          <a:p>
            <a:pPr eaLnBrk="1" hangingPunct="1"/>
            <a:r>
              <a:rPr lang="en-US" sz="2400">
                <a:latin typeface="Helvetica" charset="0"/>
                <a:ea typeface="MS PGothic" charset="0"/>
              </a:rPr>
              <a:t>Why can’t we feel the magnetic field?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859088" y="639445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100" u="sng">
                <a:latin typeface="Tahoma" charset="0"/>
              </a:rPr>
              <a:t>hyperphysics.phy-astr.gsu.edu/.../ elemag.html</a:t>
            </a:r>
            <a:endParaRPr lang="en-US" sz="1100">
              <a:latin typeface="Tahoma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5029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457200"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lvl="1" eaLnBrk="1" hangingPunct="1"/>
            <a:r>
              <a:rPr lang="en-US" sz="2000">
                <a:solidFill>
                  <a:srgbClr val="FF0000"/>
                </a:solidFill>
                <a:latin typeface="Tahoma" charset="0"/>
              </a:rPr>
              <a:t>We’re not magnetic!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First piece of information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When current (I) flows though a wire, it creates a magnetic field (B)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Use right hand rule to find direction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395788" y="6126163"/>
            <a:ext cx="429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ahoma" charset="0"/>
              </a:rPr>
              <a:t>http://en.wikipedia.org/wiki/Electromagnet</a:t>
            </a:r>
          </a:p>
        </p:txBody>
      </p:sp>
      <p:pic>
        <p:nvPicPr>
          <p:cNvPr id="8197" name="Content Placeholder 7" descr="200px-Electromagnetism.sv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r="-462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Is this drawn correctly?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872163" y="6248400"/>
            <a:ext cx="238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u="sng">
                <a:latin typeface="Tahoma" charset="0"/>
              </a:rPr>
              <a:t>feelingwaves.blogspot.com/</a:t>
            </a:r>
            <a:endParaRPr lang="en-US" sz="1400">
              <a:latin typeface="Tahoma" charset="0"/>
            </a:endParaRPr>
          </a:p>
        </p:txBody>
      </p:sp>
      <p:pic>
        <p:nvPicPr>
          <p:cNvPr id="9220" name="Content Placeholder 7" descr="current carrying conduct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9" b="-1399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If the current changes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Suppose the current reverses direction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What will happen to the field?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It will reverse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Can we use this to push a magnet around?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Yes, but it’s pretty weak</a:t>
            </a:r>
          </a:p>
        </p:txBody>
      </p:sp>
      <p:pic>
        <p:nvPicPr>
          <p:cNvPr id="10244" name="Content Placeholder 6" descr="current carrying conducto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54" b="-54854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SU_Slides_Victo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OSU-Slides-new.potx</Template>
  <TotalTime>156</TotalTime>
  <Words>857</Words>
  <Application>Microsoft Macintosh PowerPoint</Application>
  <PresentationFormat>On-screen Show (4:3)</PresentationFormat>
  <Paragraphs>124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PGothic</vt:lpstr>
      <vt:lpstr>MS PGothic</vt:lpstr>
      <vt:lpstr>Helvetica</vt:lpstr>
      <vt:lpstr>Monotype Sorts</vt:lpstr>
      <vt:lpstr>Tahoma</vt:lpstr>
      <vt:lpstr>Wingdings</vt:lpstr>
      <vt:lpstr>OSU_Slides_Victor</vt:lpstr>
      <vt:lpstr>Build a DC motor</vt:lpstr>
      <vt:lpstr>Here is what you will build</vt:lpstr>
      <vt:lpstr>PowerPoint Presentation</vt:lpstr>
      <vt:lpstr>First, think about magnets</vt:lpstr>
      <vt:lpstr>We say the magnet has a field</vt:lpstr>
      <vt:lpstr>Example: compass needle</vt:lpstr>
      <vt:lpstr>First piece of information</vt:lpstr>
      <vt:lpstr>Is this drawn correctly?</vt:lpstr>
      <vt:lpstr>If the current changes</vt:lpstr>
      <vt:lpstr>Suppose we make a loop</vt:lpstr>
      <vt:lpstr>Add a permanent magnet outside</vt:lpstr>
      <vt:lpstr>Now suppose loop is tilted</vt:lpstr>
      <vt:lpstr>What if you reverse the current?</vt:lpstr>
      <vt:lpstr>But wait…</vt:lpstr>
      <vt:lpstr>Trick: Insulate one side of the wire</vt:lpstr>
      <vt:lpstr>Ok! We can rotate the loop!</vt:lpstr>
      <vt:lpstr>OK, we have all the pieces!</vt:lpstr>
      <vt:lpstr>Contents of Your Bag</vt:lpstr>
      <vt:lpstr>Building the Coil</vt:lpstr>
      <vt:lpstr>Wrong vs Right!</vt:lpstr>
      <vt:lpstr>Make the commutator</vt:lpstr>
      <vt:lpstr>This is important</vt:lpstr>
      <vt:lpstr>Bend the paper clips</vt:lpstr>
      <vt:lpstr>Assemble base </vt:lpstr>
      <vt:lpstr>Add the coil</vt:lpstr>
      <vt:lpstr>Making Your Motor Run</vt:lpstr>
      <vt:lpstr>How does a generator work?</vt:lpstr>
    </vt:vector>
  </TitlesOfParts>
  <Company>The Ohio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Biuld a DC motor</dc:title>
  <dc:creator>Betty Lise Anderson</dc:creator>
  <cp:lastModifiedBy>Betty Lise Anderson</cp:lastModifiedBy>
  <cp:revision>39</cp:revision>
  <dcterms:created xsi:type="dcterms:W3CDTF">2010-12-07T22:43:56Z</dcterms:created>
  <dcterms:modified xsi:type="dcterms:W3CDTF">2019-09-10T16:58:03Z</dcterms:modified>
</cp:coreProperties>
</file>