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8"/>
  </p:notesMasterIdLst>
  <p:handoutMasterIdLst>
    <p:handoutMasterId r:id="rId59"/>
  </p:handoutMasterIdLst>
  <p:sldIdLst>
    <p:sldId id="256" r:id="rId2"/>
    <p:sldId id="257" r:id="rId3"/>
    <p:sldId id="295" r:id="rId4"/>
    <p:sldId id="294" r:id="rId5"/>
    <p:sldId id="296" r:id="rId6"/>
    <p:sldId id="273" r:id="rId7"/>
    <p:sldId id="258" r:id="rId8"/>
    <p:sldId id="259" r:id="rId9"/>
    <p:sldId id="260" r:id="rId10"/>
    <p:sldId id="261" r:id="rId11"/>
    <p:sldId id="262" r:id="rId12"/>
    <p:sldId id="284" r:id="rId13"/>
    <p:sldId id="298" r:id="rId14"/>
    <p:sldId id="299" r:id="rId15"/>
    <p:sldId id="326" r:id="rId16"/>
    <p:sldId id="327" r:id="rId17"/>
    <p:sldId id="328" r:id="rId18"/>
    <p:sldId id="333" r:id="rId19"/>
    <p:sldId id="334" r:id="rId20"/>
    <p:sldId id="323" r:id="rId21"/>
    <p:sldId id="324" r:id="rId22"/>
    <p:sldId id="325" r:id="rId23"/>
    <p:sldId id="297" r:id="rId24"/>
    <p:sldId id="313" r:id="rId25"/>
    <p:sldId id="314" r:id="rId26"/>
    <p:sldId id="332" r:id="rId27"/>
    <p:sldId id="335" r:id="rId28"/>
    <p:sldId id="336" r:id="rId29"/>
    <p:sldId id="264" r:id="rId30"/>
    <p:sldId id="265" r:id="rId31"/>
    <p:sldId id="266" r:id="rId32"/>
    <p:sldId id="267" r:id="rId33"/>
    <p:sldId id="338" r:id="rId34"/>
    <p:sldId id="339" r:id="rId35"/>
    <p:sldId id="340" r:id="rId36"/>
    <p:sldId id="341" r:id="rId37"/>
    <p:sldId id="342" r:id="rId38"/>
    <p:sldId id="343" r:id="rId39"/>
    <p:sldId id="344" r:id="rId40"/>
    <p:sldId id="345" r:id="rId41"/>
    <p:sldId id="346" r:id="rId42"/>
    <p:sldId id="347" r:id="rId43"/>
    <p:sldId id="348" r:id="rId44"/>
    <p:sldId id="349" r:id="rId45"/>
    <p:sldId id="350" r:id="rId46"/>
    <p:sldId id="351" r:id="rId47"/>
    <p:sldId id="352" r:id="rId48"/>
    <p:sldId id="353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38" autoAdjust="0"/>
    <p:restoredTop sz="94674"/>
  </p:normalViewPr>
  <p:slideViewPr>
    <p:cSldViewPr snapToObjects="1">
      <p:cViewPr varScale="1">
        <p:scale>
          <a:sx n="124" d="100"/>
          <a:sy n="124" d="100"/>
        </p:scale>
        <p:origin x="178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notesMaster" Target="notesMasters/notesMaster1.xml"/><Relationship Id="rId59" Type="http://schemas.openxmlformats.org/officeDocument/2006/relationships/handoutMaster" Target="handoutMasters/handout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esProps" Target="presProps.xml"/><Relationship Id="rId61" Type="http://schemas.openxmlformats.org/officeDocument/2006/relationships/viewProps" Target="viewProps.xml"/><Relationship Id="rId62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E83EA-FB2A-D84E-8CFF-13C28CC71F80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A4634-A456-5741-8AB5-F2EE434751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87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3A34B5-383E-A340-8900-E547FA362A3F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1658D3-3EAE-AE41-9808-D0A285B49F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900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AA82AE-2F73-0748-83B9-ABBD0DEF062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45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6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1517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36" charset="2"/>
              <a:buNone/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1518" name="Rectangle 14"/>
          <p:cNvSpPr>
            <a:spLocks noGrp="1" noChangeArrowheads="1"/>
          </p:cNvSpPr>
          <p:nvPr>
            <p:ph type="dt" sz="half" idx="2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21519" name="Rectangle 15"/>
          <p:cNvSpPr>
            <a:spLocks noGrp="1" noChangeArrowheads="1"/>
          </p:cNvSpPr>
          <p:nvPr>
            <p:ph type="ftr" sz="quarter" idx="3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21520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1521" name="Picture 17" descr="main_r01_c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4876800"/>
            <a:ext cx="914400" cy="914400"/>
          </a:xfrm>
          <a:prstGeom prst="rect">
            <a:avLst/>
          </a:prstGeom>
          <a:noFill/>
        </p:spPr>
      </p:pic>
      <p:sp>
        <p:nvSpPr>
          <p:cNvPr id="21522" name="Line 18"/>
          <p:cNvSpPr>
            <a:spLocks noChangeShapeType="1"/>
          </p:cNvSpPr>
          <p:nvPr/>
        </p:nvSpPr>
        <p:spPr bwMode="auto">
          <a:xfrm>
            <a:off x="533400" y="3276600"/>
            <a:ext cx="8382000" cy="0"/>
          </a:xfrm>
          <a:prstGeom prst="line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4050" y="617538"/>
            <a:ext cx="1951038" cy="5514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938" y="617538"/>
            <a:ext cx="5700712" cy="5514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9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490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049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ACCA9EF3-BE68-4632-B083-2772CB34A291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2049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049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CACFC4-056B-4DC4-8216-2EE5A356E56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0494" name="Picture 14" descr="main_r01_c16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2400" y="1219200"/>
            <a:ext cx="914400" cy="914400"/>
          </a:xfrm>
          <a:prstGeom prst="rect">
            <a:avLst/>
          </a:prstGeom>
          <a:noFill/>
        </p:spPr>
      </p:pic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1219200" y="1828800"/>
            <a:ext cx="7391400" cy="0"/>
          </a:xfrm>
          <a:prstGeom prst="line">
            <a:avLst/>
          </a:prstGeom>
          <a:noFill/>
          <a:ln w="9525">
            <a:solidFill>
              <a:srgbClr val="F30D23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36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36" charset="2"/>
        <a:buChar char="n"/>
        <a:defRPr sz="2800">
          <a:solidFill>
            <a:schemeClr val="tx1"/>
          </a:solidFill>
          <a:latin typeface="+mn-lt"/>
          <a:ea typeface="ＭＳ Ｐゴシック" pitchFamily="36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36" charset="2"/>
        <a:buChar char="n"/>
        <a:defRPr sz="2400">
          <a:solidFill>
            <a:schemeClr val="tx1"/>
          </a:solidFill>
          <a:latin typeface="+mn-lt"/>
          <a:ea typeface="ＭＳ Ｐゴシック" pitchFamily="36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36" charset="2"/>
        <a:buChar char="n"/>
        <a:defRPr sz="2000">
          <a:solidFill>
            <a:schemeClr val="tx1"/>
          </a:solidFill>
          <a:latin typeface="+mn-lt"/>
          <a:ea typeface="ＭＳ Ｐゴシック" pitchFamily="36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36" charset="2"/>
        <a:buChar char="n"/>
        <a:defRPr sz="2000">
          <a:solidFill>
            <a:schemeClr val="tx1"/>
          </a:solidFill>
          <a:latin typeface="+mn-lt"/>
          <a:ea typeface="ＭＳ Ｐゴシック" pitchFamily="36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36" charset="2"/>
        <a:buChar char="n"/>
        <a:defRPr sz="2000">
          <a:solidFill>
            <a:schemeClr val="tx1"/>
          </a:solidFill>
          <a:latin typeface="+mn-lt"/>
          <a:ea typeface="ＭＳ Ｐゴシック" pitchFamily="36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36" charset="2"/>
        <a:buChar char="n"/>
        <a:defRPr sz="2000">
          <a:solidFill>
            <a:schemeClr val="tx1"/>
          </a:solidFill>
          <a:latin typeface="+mn-lt"/>
          <a:ea typeface="ＭＳ Ｐゴシック" pitchFamily="36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36" charset="2"/>
        <a:buChar char="n"/>
        <a:defRPr sz="2000">
          <a:solidFill>
            <a:schemeClr val="tx1"/>
          </a:solidFill>
          <a:latin typeface="+mn-lt"/>
          <a:ea typeface="ＭＳ Ｐゴシック" pitchFamily="36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36" charset="2"/>
        <a:buChar char="n"/>
        <a:defRPr sz="2000">
          <a:solidFill>
            <a:schemeClr val="tx1"/>
          </a:solidFill>
          <a:latin typeface="+mn-lt"/>
          <a:ea typeface="ＭＳ Ｐゴシック" pitchFamily="36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Relationship Id="rId3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9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tif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Relationship Id="rId3" Type="http://schemas.openxmlformats.org/officeDocument/2006/relationships/image" Target="../media/image42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4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Relationship Id="rId3" Type="http://schemas.openxmlformats.org/officeDocument/2006/relationships/image" Target="../media/image48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5.png"/><Relationship Id="rId3" Type="http://schemas.openxmlformats.org/officeDocument/2006/relationships/image" Target="../media/image49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Relationship Id="rId3" Type="http://schemas.openxmlformats.org/officeDocument/2006/relationships/image" Target="../media/image17.tif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jpg"/><Relationship Id="rId3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4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2.png"/><Relationship Id="rId3" Type="http://schemas.openxmlformats.org/officeDocument/2006/relationships/image" Target="../media/image55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jp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4" Type="http://schemas.openxmlformats.org/officeDocument/2006/relationships/image" Target="../media/image17.tif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jpg"/><Relationship Id="rId3" Type="http://schemas.openxmlformats.org/officeDocument/2006/relationships/image" Target="../media/image61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gif"/><Relationship Id="rId3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Pulse Detector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581400"/>
            <a:ext cx="7239000" cy="1752600"/>
          </a:xfrm>
        </p:spPr>
        <p:txBody>
          <a:bodyPr/>
          <a:lstStyle/>
          <a:p>
            <a:r>
              <a:rPr lang="en-US" dirty="0" smtClean="0"/>
              <a:t>Ramiro Duarte, Clayton </a:t>
            </a:r>
            <a:r>
              <a:rPr lang="en-US" dirty="0" err="1" smtClean="0"/>
              <a:t>Greenbaum</a:t>
            </a:r>
            <a:endParaRPr lang="en-US" dirty="0" smtClean="0"/>
          </a:p>
          <a:p>
            <a:r>
              <a:rPr lang="en-US" dirty="0" smtClean="0"/>
              <a:t>Frank Paynter</a:t>
            </a:r>
            <a:endParaRPr lang="en-US" dirty="0" smtClean="0"/>
          </a:p>
          <a:p>
            <a:r>
              <a:rPr lang="en-US" dirty="0" smtClean="0"/>
              <a:t>Prof. Betty Lise Anderson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Will current flow?</a:t>
            </a:r>
            <a:endParaRPr lang="en-US" dirty="0"/>
          </a:p>
        </p:txBody>
      </p:sp>
      <p:pic>
        <p:nvPicPr>
          <p:cNvPr id="8" name="Content Placeholder 7" descr="single diode circtui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2142" y="2514600"/>
            <a:ext cx="5048364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here?</a:t>
            </a:r>
            <a:endParaRPr lang="en-US" dirty="0"/>
          </a:p>
        </p:txBody>
      </p:sp>
      <p:pic>
        <p:nvPicPr>
          <p:cNvPr id="12" name="Content Placeholder 11" descr="reverse dio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2438400"/>
            <a:ext cx="5048364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here?</a:t>
            </a:r>
            <a:endParaRPr lang="en-US" dirty="0"/>
          </a:p>
        </p:txBody>
      </p:sp>
      <p:pic>
        <p:nvPicPr>
          <p:cNvPr id="6" name="Content Placeholder 5" descr="reverse battery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438400"/>
            <a:ext cx="5508302" cy="3657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amplifier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4151312" cy="4114800"/>
          </a:xfrm>
        </p:spPr>
        <p:txBody>
          <a:bodyPr/>
          <a:lstStyle/>
          <a:p>
            <a:r>
              <a:rPr lang="en-US" dirty="0" smtClean="0"/>
              <a:t>Has two inputs</a:t>
            </a:r>
          </a:p>
          <a:p>
            <a:r>
              <a:rPr lang="en-US" dirty="0" smtClean="0"/>
              <a:t>Function depends on circuit around it</a:t>
            </a:r>
          </a:p>
          <a:p>
            <a:pPr lvl="1"/>
            <a:r>
              <a:rPr lang="en-US" dirty="0" smtClean="0"/>
              <a:t>Highly versatile</a:t>
            </a:r>
          </a:p>
          <a:p>
            <a:r>
              <a:rPr lang="en-US" dirty="0" smtClean="0"/>
              <a:t>We’ll use one</a:t>
            </a:r>
          </a:p>
          <a:p>
            <a:pPr lvl="1"/>
            <a:r>
              <a:rPr lang="en-US" dirty="0" smtClean="0"/>
              <a:t>It will function as a comparator</a:t>
            </a:r>
            <a:endParaRPr lang="en-US" dirty="0"/>
          </a:p>
        </p:txBody>
      </p:sp>
      <p:pic>
        <p:nvPicPr>
          <p:cNvPr id="5" name="Content Placeholder 4" descr="op amp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11069" b="-111069"/>
          <a:stretch>
            <a:fillRect/>
          </a:stretch>
        </p:blipFill>
        <p:spPr>
          <a:xfrm>
            <a:off x="5133975" y="762000"/>
            <a:ext cx="3810000" cy="411480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3495" y="3973086"/>
            <a:ext cx="3271444" cy="180742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 bwMode="auto">
          <a:xfrm>
            <a:off x="7162800" y="4610100"/>
            <a:ext cx="825355" cy="762000"/>
          </a:xfrm>
          <a:prstGeom prst="ellipse">
            <a:avLst/>
          </a:prstGeom>
          <a:noFill/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5029200" y="4648200"/>
            <a:ext cx="2017712" cy="304800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come in one package</a:t>
            </a:r>
            <a:endParaRPr lang="en-US" dirty="0"/>
          </a:p>
        </p:txBody>
      </p:sp>
      <p:pic>
        <p:nvPicPr>
          <p:cNvPr id="5" name="Content Placeholder 4" descr="op amp pinout.tif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2783" b="-22783"/>
          <a:stretch>
            <a:fillRect/>
          </a:stretch>
        </p:blipFill>
        <p:spPr/>
      </p:pic>
      <p:pic>
        <p:nvPicPr>
          <p:cNvPr id="8" name="Content Placeholder 7" descr="ci8(1).jpg"/>
          <p:cNvPicPr>
            <a:picLocks noGrp="1" noChangeAspect="1"/>
          </p:cNvPicPr>
          <p:nvPr>
            <p:ph sz="half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000" b="-4000"/>
          <a:stretch>
            <a:fillRect/>
          </a:stretch>
        </p:blipFill>
        <p:spPr/>
      </p:pic>
      <p:sp>
        <p:nvSpPr>
          <p:cNvPr id="9" name="TextBox 8"/>
          <p:cNvSpPr txBox="1"/>
          <p:nvPr/>
        </p:nvSpPr>
        <p:spPr>
          <a:xfrm>
            <a:off x="787530" y="2590800"/>
            <a:ext cx="162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NOTE DIMPLE</a:t>
            </a:r>
            <a:endParaRPr lang="en-US" dirty="0"/>
          </a:p>
        </p:txBody>
      </p:sp>
      <p:sp>
        <p:nvSpPr>
          <p:cNvPr id="10" name="Bent Arrow 9"/>
          <p:cNvSpPr/>
          <p:nvPr/>
        </p:nvSpPr>
        <p:spPr bwMode="auto">
          <a:xfrm flipV="1">
            <a:off x="1600200" y="2960132"/>
            <a:ext cx="381000" cy="849868"/>
          </a:xfrm>
          <a:prstGeom prst="ben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895600" y="2221468"/>
            <a:ext cx="26119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Tells you pin numbering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 bwMode="auto">
          <a:xfrm>
            <a:off x="5507500" y="2590800"/>
            <a:ext cx="1350500" cy="838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4075112" cy="4114800"/>
          </a:xfrm>
        </p:spPr>
        <p:txBody>
          <a:bodyPr/>
          <a:lstStyle/>
          <a:p>
            <a:r>
              <a:rPr lang="en-US" dirty="0" smtClean="0"/>
              <a:t>Output depends on which input has a higher voltage</a:t>
            </a:r>
          </a:p>
          <a:p>
            <a:pPr lvl="1"/>
            <a:r>
              <a:rPr lang="en-US" dirty="0" smtClean="0"/>
              <a:t>If inverting input is higher, output is V-</a:t>
            </a:r>
          </a:p>
          <a:p>
            <a:pPr lvl="1"/>
            <a:r>
              <a:rPr lang="en-US" dirty="0" smtClean="0"/>
              <a:t>If non-inverting input is higher, output is V+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71160" y="2667000"/>
            <a:ext cx="30292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5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will the output be?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839" y="3048000"/>
            <a:ext cx="3507697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8190" y="4724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190" y="38100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396734"/>
            <a:ext cx="6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+9V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100989"/>
            <a:ext cx="532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-9V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022" y="431113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436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will the output be?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839" y="3048000"/>
            <a:ext cx="3507697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8190" y="4724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190" y="38100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 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396734"/>
            <a:ext cx="6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+9V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100989"/>
            <a:ext cx="532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-9V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022" y="4311134"/>
            <a:ext cx="532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-9V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99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will the output be?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839" y="3048000"/>
            <a:ext cx="3507697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8190" y="4724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190" y="381000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396734"/>
            <a:ext cx="6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+9V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100989"/>
            <a:ext cx="532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-9V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022" y="4311134"/>
            <a:ext cx="293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003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What will the output be?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8839" y="3048000"/>
            <a:ext cx="3507697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78190" y="47244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8190" y="3810000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 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05400" y="3396734"/>
            <a:ext cx="61747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+9V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5100989"/>
            <a:ext cx="5325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-9V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32022" y="431113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  <a:r>
              <a:rPr lang="en-US" dirty="0" smtClean="0"/>
              <a:t>9V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8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Here’s what you’re going to build</a:t>
            </a:r>
            <a:endParaRPr lang="en-US" sz="4000" dirty="0"/>
          </a:p>
        </p:txBody>
      </p:sp>
      <p:pic>
        <p:nvPicPr>
          <p:cNvPr id="5" name="Content Placeholder 4" descr="PulseDetector.jpg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20240" y="2017713"/>
            <a:ext cx="627888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17713"/>
            <a:ext cx="2971800" cy="421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4684712" cy="4114800"/>
          </a:xfrm>
        </p:spPr>
        <p:txBody>
          <a:bodyPr/>
          <a:lstStyle/>
          <a:p>
            <a:r>
              <a:rPr lang="en-US" dirty="0" smtClean="0"/>
              <a:t>V=IR</a:t>
            </a:r>
          </a:p>
          <a:p>
            <a:pPr lvl="1"/>
            <a:r>
              <a:rPr lang="en-US" dirty="0" smtClean="0"/>
              <a:t>Voltage equals current times resistance</a:t>
            </a:r>
          </a:p>
          <a:p>
            <a:pPr lvl="1"/>
            <a:r>
              <a:rPr lang="en-US" dirty="0" smtClean="0"/>
              <a:t>V = 1 ma X 1 KΩ</a:t>
            </a:r>
          </a:p>
          <a:p>
            <a:pPr lvl="1"/>
            <a:r>
              <a:rPr lang="en-US" dirty="0" smtClean="0"/>
              <a:t>V = ?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7053097" y="243624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579" y="2066916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 = 1 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0659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17713"/>
            <a:ext cx="2971800" cy="421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4684712" cy="4114800"/>
          </a:xfrm>
        </p:spPr>
        <p:txBody>
          <a:bodyPr/>
          <a:lstStyle/>
          <a:p>
            <a:r>
              <a:rPr lang="en-US" dirty="0" smtClean="0"/>
              <a:t>V=IR</a:t>
            </a:r>
          </a:p>
          <a:p>
            <a:pPr lvl="1"/>
            <a:r>
              <a:rPr lang="en-US" dirty="0" smtClean="0"/>
              <a:t>Voltage equals current times resistance</a:t>
            </a:r>
          </a:p>
          <a:p>
            <a:pPr lvl="1"/>
            <a:r>
              <a:rPr lang="en-US" dirty="0" smtClean="0"/>
              <a:t>V = 1 ma	X 1 KΩ</a:t>
            </a:r>
          </a:p>
          <a:p>
            <a:pPr lvl="1"/>
            <a:r>
              <a:rPr lang="en-US" dirty="0" smtClean="0"/>
              <a:t>V = 0.001A	X 1000</a:t>
            </a:r>
            <a:r>
              <a:rPr lang="en-US" dirty="0"/>
              <a:t>Ω</a:t>
            </a:r>
            <a:endParaRPr lang="en-US" dirty="0" smtClean="0"/>
          </a:p>
          <a:p>
            <a:pPr lvl="1"/>
            <a:r>
              <a:rPr lang="en-US" dirty="0" smtClean="0"/>
              <a:t>V = ?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7053097" y="243624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579" y="2066916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 = 1 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3443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2017713"/>
            <a:ext cx="2971800" cy="421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Ohm’s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2688" y="2017713"/>
            <a:ext cx="4684712" cy="4114800"/>
          </a:xfrm>
        </p:spPr>
        <p:txBody>
          <a:bodyPr/>
          <a:lstStyle/>
          <a:p>
            <a:r>
              <a:rPr lang="en-US" dirty="0" smtClean="0"/>
              <a:t>V=IR</a:t>
            </a:r>
          </a:p>
          <a:p>
            <a:pPr lvl="1"/>
            <a:r>
              <a:rPr lang="en-US" dirty="0" smtClean="0"/>
              <a:t>Voltage equals current times resistance</a:t>
            </a:r>
          </a:p>
          <a:p>
            <a:pPr lvl="1"/>
            <a:r>
              <a:rPr lang="en-US" dirty="0" smtClean="0"/>
              <a:t>V = 1 ma	X 1 KΩ</a:t>
            </a:r>
          </a:p>
          <a:p>
            <a:pPr lvl="1"/>
            <a:r>
              <a:rPr lang="en-US" dirty="0" smtClean="0"/>
              <a:t>V = 0.001A	X 1000Ω</a:t>
            </a:r>
          </a:p>
          <a:p>
            <a:pPr lvl="1"/>
            <a:r>
              <a:rPr lang="en-US" dirty="0" smtClean="0"/>
              <a:t>V = 1 Volt</a:t>
            </a:r>
          </a:p>
        </p:txBody>
      </p:sp>
      <p:sp>
        <p:nvSpPr>
          <p:cNvPr id="7" name="Right Arrow 6"/>
          <p:cNvSpPr/>
          <p:nvPr/>
        </p:nvSpPr>
        <p:spPr bwMode="auto">
          <a:xfrm>
            <a:off x="7053097" y="2436248"/>
            <a:ext cx="978408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67579" y="2066916"/>
            <a:ext cx="11929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 = 1 ma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1194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Sensor block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Current flows through LED</a:t>
            </a:r>
          </a:p>
          <a:p>
            <a:pPr lvl="1"/>
            <a:r>
              <a:rPr lang="en-US" sz="2000" dirty="0" smtClean="0"/>
              <a:t>Causes light</a:t>
            </a:r>
          </a:p>
          <a:p>
            <a:r>
              <a:rPr lang="en-US" sz="2400" dirty="0" smtClean="0"/>
              <a:t>Light lands on </a:t>
            </a:r>
            <a:r>
              <a:rPr lang="en-US" sz="2400" dirty="0" err="1" smtClean="0"/>
              <a:t>photodetector</a:t>
            </a:r>
            <a:endParaRPr lang="en-US" sz="2400" dirty="0" smtClean="0"/>
          </a:p>
          <a:p>
            <a:pPr lvl="1"/>
            <a:r>
              <a:rPr lang="en-US" sz="2000" dirty="0" smtClean="0"/>
              <a:t>Causes current</a:t>
            </a:r>
          </a:p>
          <a:p>
            <a:pPr lvl="1"/>
            <a:r>
              <a:rPr lang="en-US" sz="2000" dirty="0" smtClean="0"/>
              <a:t>Produces a voltage across R2</a:t>
            </a:r>
          </a:p>
          <a:p>
            <a:pPr lvl="1"/>
            <a:r>
              <a:rPr lang="en-US" sz="2000" dirty="0" smtClean="0"/>
              <a:t>Voltage will be input to next stage (filter)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9700" y="2328862"/>
            <a:ext cx="2971800" cy="3285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sensor output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89" r="-10789"/>
          <a:stretch>
            <a:fillRect/>
          </a:stretch>
        </p:blipFill>
        <p:spPr>
          <a:xfrm>
            <a:off x="351984" y="3931920"/>
            <a:ext cx="4249031" cy="2249487"/>
          </a:xfr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0389" y="609600"/>
            <a:ext cx="7793037" cy="1143000"/>
          </a:xfrm>
        </p:spPr>
        <p:txBody>
          <a:bodyPr/>
          <a:lstStyle/>
          <a:p>
            <a:r>
              <a:rPr lang="en-US" dirty="0" smtClean="0"/>
              <a:t>Output will look like</a:t>
            </a:r>
            <a:endParaRPr lang="en-US" dirty="0"/>
          </a:p>
        </p:txBody>
      </p:sp>
      <p:pic>
        <p:nvPicPr>
          <p:cNvPr id="6" name="Content Placeholder 6" descr="sensor outpu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89" r="-10789"/>
          <a:stretch>
            <a:fillRect/>
          </a:stretch>
        </p:blipFill>
        <p:spPr bwMode="auto">
          <a:xfrm>
            <a:off x="4495800" y="3962400"/>
            <a:ext cx="4249031" cy="224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3" name="Straight Arrow Connector 2"/>
          <p:cNvCxnSpPr/>
          <p:nvPr/>
        </p:nvCxnSpPr>
        <p:spPr bwMode="auto">
          <a:xfrm>
            <a:off x="3496115" y="6234747"/>
            <a:ext cx="2209800" cy="0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69745" y="2537460"/>
            <a:ext cx="742950" cy="1424940"/>
          </a:xfrm>
          <a:prstGeom prst="rect">
            <a:avLst/>
          </a:prstGeom>
        </p:spPr>
      </p:pic>
      <p:sp>
        <p:nvSpPr>
          <p:cNvPr id="11" name="Down Arrow 10"/>
          <p:cNvSpPr/>
          <p:nvPr/>
        </p:nvSpPr>
        <p:spPr bwMode="auto">
          <a:xfrm>
            <a:off x="2028063" y="1905000"/>
            <a:ext cx="484632" cy="61722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6" charset="0"/>
              </a:rPr>
              <a:t>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2695" y="2971800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3" name="Down Arrow 12"/>
          <p:cNvSpPr/>
          <p:nvPr/>
        </p:nvSpPr>
        <p:spPr bwMode="auto">
          <a:xfrm>
            <a:off x="2095500" y="3962400"/>
            <a:ext cx="381000" cy="609600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6" charset="0"/>
              </a:rPr>
              <a:t>I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 rot="16200000">
            <a:off x="4447401" y="5115109"/>
            <a:ext cx="906017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VOLTAGE</a:t>
            </a:r>
            <a:endParaRPr lang="en-US" sz="12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3172009" y="1948543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Ohm’s Law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V=IR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 smtClean="0"/>
              <a:t>Transforms the current signal into a voltage signal that the comparator can use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Offset</a:t>
            </a:r>
            <a:endParaRPr lang="en-US" dirty="0"/>
          </a:p>
        </p:txBody>
      </p:sp>
      <p:pic>
        <p:nvPicPr>
          <p:cNvPr id="7" name="Content Placeholder 6" descr="sensor output amplified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89" r="-10789"/>
          <a:stretch>
            <a:fillRect/>
          </a:stretch>
        </p:blipFill>
        <p:spPr>
          <a:xfrm>
            <a:off x="1150938" y="3124200"/>
            <a:ext cx="5943600" cy="3146612"/>
          </a:xfrm>
        </p:spPr>
      </p:pic>
      <p:sp>
        <p:nvSpPr>
          <p:cNvPr id="4" name="TextBox 3"/>
          <p:cNvSpPr txBox="1"/>
          <p:nvPr/>
        </p:nvSpPr>
        <p:spPr>
          <a:xfrm rot="16200000">
            <a:off x="984766" y="4654034"/>
            <a:ext cx="1600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VOLTAGE</a:t>
            </a:r>
            <a:endParaRPr lang="en-US" b="1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51380" y="4114800"/>
            <a:ext cx="5715000" cy="762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lgDash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866380" y="4013954"/>
            <a:ext cx="1159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DC Offset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0" y="3352800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~AC Signal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0" y="2209800"/>
            <a:ext cx="6387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A fancy way of saying what voltage a signal is centered at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 Offset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9200" y="2438400"/>
            <a:ext cx="6873240" cy="386619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257300" y="2025134"/>
            <a:ext cx="3732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Will be different for every finger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58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Blocking Capacitor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6589712" cy="4114800"/>
          </a:xfrm>
        </p:spPr>
        <p:txBody>
          <a:bodyPr/>
          <a:lstStyle/>
          <a:p>
            <a:r>
              <a:rPr lang="en-US" sz="2400" dirty="0" smtClean="0"/>
              <a:t>Only AC signals can pass through a capacitor</a:t>
            </a:r>
          </a:p>
          <a:p>
            <a:pPr lvl="1"/>
            <a:r>
              <a:rPr lang="en-US" sz="2000" dirty="0" smtClean="0"/>
              <a:t>We can get rid of the DC offset so any finger will work in our circuit!</a:t>
            </a:r>
            <a:endParaRPr lang="en-US" sz="2000" dirty="0"/>
          </a:p>
        </p:txBody>
      </p:sp>
      <p:pic>
        <p:nvPicPr>
          <p:cNvPr id="5" name="Content Placeholder 6" descr="sensor output amplified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789" r="-10789"/>
          <a:stretch>
            <a:fillRect/>
          </a:stretch>
        </p:blipFill>
        <p:spPr>
          <a:xfrm>
            <a:off x="152400" y="4191000"/>
            <a:ext cx="3310467" cy="1752600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4490403"/>
            <a:ext cx="1076325" cy="1619250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 bwMode="auto">
          <a:xfrm>
            <a:off x="2998047" y="4953000"/>
            <a:ext cx="6858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5105400" y="5486400"/>
            <a:ext cx="6096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4191000"/>
            <a:ext cx="3310128" cy="187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31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Indicator Circuit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05548" y="1905000"/>
            <a:ext cx="7123112" cy="1182687"/>
          </a:xfrm>
        </p:spPr>
        <p:txBody>
          <a:bodyPr/>
          <a:lstStyle/>
          <a:p>
            <a:r>
              <a:rPr lang="en-US" sz="2400" dirty="0" smtClean="0"/>
              <a:t>Compare the AC signal to 0V</a:t>
            </a:r>
          </a:p>
          <a:p>
            <a:r>
              <a:rPr lang="en-US" sz="2400" dirty="0" smtClean="0"/>
              <a:t>Comparator drives indicator circuit</a:t>
            </a:r>
          </a:p>
          <a:p>
            <a:pPr lvl="1"/>
            <a:r>
              <a:rPr lang="en-US" sz="2000" dirty="0" smtClean="0"/>
              <a:t>When the signal dips below 0V, the indicator shuts off</a:t>
            </a:r>
          </a:p>
          <a:p>
            <a:pPr lvl="1"/>
            <a:r>
              <a:rPr lang="en-US" sz="2000" dirty="0" smtClean="0"/>
              <a:t>When the signal is above 0V, the indicator turns on</a:t>
            </a:r>
            <a:endParaRPr lang="en-US" sz="20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3810000"/>
            <a:ext cx="3773763" cy="21336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1444" y="3861316"/>
            <a:ext cx="2313356" cy="198882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42531" y="4242316"/>
            <a:ext cx="7970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Signal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352282" y="4964430"/>
            <a:ext cx="449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0V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821192"/>
            <a:ext cx="620256" cy="82700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5280" y="4844296"/>
            <a:ext cx="620256" cy="82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323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breadboard</a:t>
            </a:r>
            <a:endParaRPr lang="en-US" dirty="0"/>
          </a:p>
        </p:txBody>
      </p:sp>
      <p:pic>
        <p:nvPicPr>
          <p:cNvPr id="4" name="Content Placeholder 3" descr="IM000002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4600575" y="2638425"/>
            <a:ext cx="4648200" cy="34861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 of operation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An infrared beam passes through your finger</a:t>
            </a:r>
          </a:p>
          <a:p>
            <a:r>
              <a:rPr lang="en-US" sz="2400" dirty="0" smtClean="0"/>
              <a:t>You are mostly transparent, but blood absorbs this wavelength</a:t>
            </a:r>
          </a:p>
          <a:p>
            <a:r>
              <a:rPr lang="en-US" sz="2400" dirty="0" smtClean="0"/>
              <a:t>Amount of absorption depends on amount of blood</a:t>
            </a:r>
          </a:p>
          <a:p>
            <a:pPr lvl="1"/>
            <a:r>
              <a:rPr lang="en-US" sz="2000" dirty="0" smtClean="0"/>
              <a:t>Varies with your pulse</a:t>
            </a:r>
          </a:p>
        </p:txBody>
      </p:sp>
      <p:pic>
        <p:nvPicPr>
          <p:cNvPr id="6" name="Content Placeholder 5" descr="how_does_pulse_oximetry_work.gi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5419" b="-25419"/>
          <a:stretch>
            <a:fillRect/>
          </a:stretch>
        </p:blipFill>
        <p:spPr>
          <a:xfrm>
            <a:off x="5145088" y="1295400"/>
            <a:ext cx="3810000" cy="4114800"/>
          </a:xfrm>
        </p:spPr>
      </p:pic>
      <p:sp>
        <p:nvSpPr>
          <p:cNvPr id="5" name="Rectangle 4"/>
          <p:cNvSpPr/>
          <p:nvPr/>
        </p:nvSpPr>
        <p:spPr>
          <a:xfrm>
            <a:off x="992188" y="6409512"/>
            <a:ext cx="8305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http://www.pulmolink.co.uk/products/pulse_oximeters/pulse-oximeter-work.html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5257801" y="5105400"/>
            <a:ext cx="3581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Oximeters</a:t>
            </a:r>
            <a:r>
              <a:rPr lang="en-US" sz="1600" dirty="0" smtClean="0"/>
              <a:t> use two wavelengths, one for blood pulse and one for oxygen- we’ll use one to keep it simple</a:t>
            </a:r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buses</a:t>
            </a:r>
            <a:endParaRPr lang="en-US" dirty="0"/>
          </a:p>
        </p:txBody>
      </p:sp>
      <p:pic>
        <p:nvPicPr>
          <p:cNvPr id="4" name="Content Placeholder 3" descr="breadbard one bu.jpg"/>
          <p:cNvPicPr>
            <a:picLocks noGrp="1" noChangeAspect="1"/>
          </p:cNvPicPr>
          <p:nvPr>
            <p:ph sz="half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544946" y="2017713"/>
            <a:ext cx="3085483" cy="4114800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Every hole along this green line is electrically connected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four buses you can use</a:t>
            </a:r>
            <a:endParaRPr lang="en-US" dirty="0"/>
          </a:p>
        </p:txBody>
      </p:sp>
      <p:pic>
        <p:nvPicPr>
          <p:cNvPr id="8" name="Content Placeholder 7" descr="breadbard all buses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46" y="2017713"/>
            <a:ext cx="308548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rows connected too</a:t>
            </a:r>
            <a:endParaRPr lang="en-US" dirty="0"/>
          </a:p>
        </p:txBody>
      </p:sp>
      <p:pic>
        <p:nvPicPr>
          <p:cNvPr id="4" name="Content Placeholder 3" descr="breadbard one row.jpg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6146" y="2017713"/>
            <a:ext cx="308548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 by connecting supply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Connect negative (black wire) to one blue bus </a:t>
            </a:r>
          </a:p>
          <a:p>
            <a:r>
              <a:rPr lang="en-US" sz="2400" dirty="0" smtClean="0"/>
              <a:t>Just stick the black wire in any hole on that bus</a:t>
            </a:r>
          </a:p>
          <a:p>
            <a:r>
              <a:rPr lang="en-US" sz="2400" dirty="0" smtClean="0"/>
              <a:t>Connect red wire to the red bus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Disconnect battery from clip before proceeding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8" name="Picture 7" descr="2016-12-09 15.35.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95" y="2017713"/>
            <a:ext cx="3457575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41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other negative bus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Connect a black wire from one blue bus to the other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Disconnect battery from clip before proceeding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90160" y="4690348"/>
            <a:ext cx="1529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Common Bus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96000" y="5105400"/>
            <a:ext cx="139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Positive Bus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54285" y="4682728"/>
            <a:ext cx="1516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Negative Bus</a:t>
            </a:r>
          </a:p>
        </p:txBody>
      </p:sp>
      <p:cxnSp>
        <p:nvCxnSpPr>
          <p:cNvPr id="9" name="Straight Arrow Connector 8"/>
          <p:cNvCxnSpPr>
            <a:stCxn id="3" idx="0"/>
          </p:cNvCxnSpPr>
          <p:nvPr/>
        </p:nvCxnSpPr>
        <p:spPr bwMode="auto">
          <a:xfrm flipV="1">
            <a:off x="6792313" y="3810000"/>
            <a:ext cx="446687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3" name="Straight Arrow Connector 12"/>
          <p:cNvCxnSpPr>
            <a:stCxn id="6" idx="0"/>
          </p:cNvCxnSpPr>
          <p:nvPr/>
        </p:nvCxnSpPr>
        <p:spPr bwMode="auto">
          <a:xfrm flipH="1" flipV="1">
            <a:off x="7391400" y="3886200"/>
            <a:ext cx="420946" cy="7965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F0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cxnSp>
        <p:nvCxnSpPr>
          <p:cNvPr id="17" name="Straight Arrow Connector 16"/>
          <p:cNvCxnSpPr>
            <a:stCxn id="2" idx="0"/>
          </p:cNvCxnSpPr>
          <p:nvPr/>
        </p:nvCxnSpPr>
        <p:spPr bwMode="auto">
          <a:xfrm flipV="1">
            <a:off x="5854729" y="3505201"/>
            <a:ext cx="393671" cy="1185147"/>
          </a:xfrm>
          <a:prstGeom prst="straightConnector1">
            <a:avLst/>
          </a:prstGeom>
          <a:solidFill>
            <a:schemeClr val="accent1"/>
          </a:solidFill>
          <a:ln w="76200" cap="flat" cmpd="sng" algn="ctr">
            <a:solidFill>
              <a:schemeClr val="bg1"/>
            </a:solidFill>
            <a:prstDash val="solid"/>
            <a:miter lim="800000"/>
            <a:headEnd type="none" w="med" len="med"/>
            <a:tailEnd type="triangle"/>
          </a:ln>
          <a:effectLst/>
        </p:spPr>
      </p:cxnSp>
      <p:sp>
        <p:nvSpPr>
          <p:cNvPr id="26" name="Right Arrow 25"/>
          <p:cNvSpPr/>
          <p:nvPr/>
        </p:nvSpPr>
        <p:spPr bwMode="auto">
          <a:xfrm rot="17213200">
            <a:off x="5428026" y="3877631"/>
            <a:ext cx="1280981" cy="48463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pic>
        <p:nvPicPr>
          <p:cNvPr id="8" name="Picture 7" descr="2016-12-09 15.35.3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400" y="2017713"/>
            <a:ext cx="3215640" cy="42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4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 op amp on 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Check the divot!</a:t>
            </a:r>
          </a:p>
          <a:p>
            <a:r>
              <a:rPr lang="en-US" dirty="0" smtClean="0"/>
              <a:t>Should be up!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4" descr="2016-12-09 15.36.2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b="9500"/>
          <a:stretch>
            <a:fillRect/>
          </a:stretch>
        </p:blipFill>
        <p:spPr/>
      </p:pic>
      <p:sp>
        <p:nvSpPr>
          <p:cNvPr id="6" name="Oval 5"/>
          <p:cNvSpPr/>
          <p:nvPr/>
        </p:nvSpPr>
        <p:spPr bwMode="auto">
          <a:xfrm>
            <a:off x="6705600" y="3581400"/>
            <a:ext cx="152400" cy="152400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3886200" y="2895600"/>
            <a:ext cx="2819400" cy="685800"/>
          </a:xfrm>
          <a:prstGeom prst="straightConnector1">
            <a:avLst/>
          </a:prstGeom>
          <a:solidFill>
            <a:schemeClr val="accent1"/>
          </a:solidFill>
          <a:ln w="4445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86582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pins are the power pins?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Pin 8 goes to positive</a:t>
            </a:r>
          </a:p>
          <a:p>
            <a:r>
              <a:rPr lang="en-US" dirty="0" smtClean="0"/>
              <a:t>Pin 4 goes to negative</a:t>
            </a:r>
          </a:p>
          <a:p>
            <a:r>
              <a:rPr lang="en-US" dirty="0" smtClean="0"/>
              <a:t>Use the buses</a:t>
            </a:r>
            <a:endParaRPr lang="en-US" dirty="0"/>
          </a:p>
        </p:txBody>
      </p:sp>
      <p:pic>
        <p:nvPicPr>
          <p:cNvPr id="5" name="Content Placeholder 4" descr="op amp pinout.tiff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1" r="15651"/>
          <a:stretch>
            <a:fillRect/>
          </a:stretch>
        </p:blipFill>
        <p:spPr/>
      </p:pic>
      <p:sp>
        <p:nvSpPr>
          <p:cNvPr id="8" name="Rectangle 7"/>
          <p:cNvSpPr/>
          <p:nvPr/>
        </p:nvSpPr>
        <p:spPr bwMode="auto">
          <a:xfrm>
            <a:off x="8001000" y="3733800"/>
            <a:ext cx="942975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01000" y="35168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97090" y="5010289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7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op amp to power</a:t>
            </a:r>
            <a:endParaRPr lang="en-US" dirty="0"/>
          </a:p>
        </p:txBody>
      </p:sp>
      <p:pic>
        <p:nvPicPr>
          <p:cNvPr id="5" name="Picture 4" descr="2016-12-09 15.41.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99" y="1889992"/>
            <a:ext cx="3611705" cy="481560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06" y="2743200"/>
            <a:ext cx="5334000" cy="332753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>
            <a:off x="4267200" y="3276600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290013" y="4737754"/>
            <a:ext cx="0" cy="11430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728094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828800" y="2514600"/>
            <a:ext cx="838200" cy="3276600"/>
          </a:xfrm>
          <a:prstGeom prst="roundRect">
            <a:avLst/>
          </a:prstGeom>
          <a:solidFill>
            <a:srgbClr val="FF20E2">
              <a:alpha val="6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we did POWER</a:t>
            </a:r>
            <a:endParaRPr lang="en-US" dirty="0"/>
          </a:p>
        </p:txBody>
      </p:sp>
      <p:pic>
        <p:nvPicPr>
          <p:cNvPr id="6" name="Picture 5" descr="Pulse detcetor a la Fr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04891"/>
            <a:ext cx="5583936" cy="31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65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2819400" y="2514600"/>
            <a:ext cx="1600200" cy="3276600"/>
          </a:xfrm>
          <a:prstGeom prst="roundRect">
            <a:avLst/>
          </a:prstGeom>
          <a:solidFill>
            <a:srgbClr val="FF20E2">
              <a:alpha val="65000"/>
            </a:srgbClr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 on to the sensor</a:t>
            </a:r>
            <a:endParaRPr lang="en-US" dirty="0"/>
          </a:p>
        </p:txBody>
      </p:sp>
      <p:pic>
        <p:nvPicPr>
          <p:cNvPr id="6" name="Picture 5" descr="Pulse detcetor a la Fran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704891"/>
            <a:ext cx="5583936" cy="3194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ulseDetectorPix 008"/>
          <p:cNvPicPr>
            <a:picLocks noGrp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145088" y="2682239"/>
            <a:ext cx="3810000" cy="2766061"/>
          </a:xfrm>
          <a:prstGeom prst="rect">
            <a:avLst/>
          </a:prstGeom>
          <a:noFill/>
          <a:ln w="12700" cmpd="sng">
            <a:solidFill>
              <a:srgbClr val="000000"/>
            </a:solidFill>
            <a:miter lim="800000"/>
            <a:headEnd/>
            <a:tailEnd/>
          </a:ln>
          <a:effectLst>
            <a:outerShdw blurRad="63500" dist="63500" dir="2700000" algn="tl" rotWithShape="0">
              <a:prstClr val="black">
                <a:alpha val="5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part is the sensor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Infrared light-emitting diode</a:t>
            </a:r>
          </a:p>
          <a:p>
            <a:r>
              <a:rPr lang="en-US" dirty="0" err="1" smtClean="0"/>
              <a:t>Photodetector</a:t>
            </a:r>
            <a:endParaRPr lang="en-US" dirty="0" smtClean="0"/>
          </a:p>
          <a:p>
            <a:r>
              <a:rPr lang="en-US" dirty="0" smtClean="0"/>
              <a:t>Potato chip clip</a:t>
            </a:r>
          </a:p>
          <a:p>
            <a:r>
              <a:rPr lang="en-US" dirty="0" smtClean="0"/>
              <a:t>Screw allows you to adjust the pressure</a:t>
            </a:r>
          </a:p>
          <a:p>
            <a:pPr lvl="1"/>
            <a:r>
              <a:rPr lang="en-US" dirty="0" smtClean="0"/>
              <a:t>Don’t want to squeeze the blood out of your finger!</a:t>
            </a:r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34300" y="335280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4267200"/>
            <a:ext cx="132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Photodiode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Here’s the sensor head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one inside the clip is the PHOTODIODE</a:t>
            </a:r>
          </a:p>
          <a:p>
            <a:r>
              <a:rPr lang="en-US" dirty="0" smtClean="0"/>
              <a:t>The one outside the clip is the INFRARED LED</a:t>
            </a:r>
          </a:p>
          <a:p>
            <a:r>
              <a:rPr lang="en-US" dirty="0" smtClean="0"/>
              <a:t>We’ll connect the LED first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2016-12-09 15.37.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399" y="1984102"/>
            <a:ext cx="3655423" cy="4873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7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 is the ANODE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6921" y="2133600"/>
            <a:ext cx="2446634" cy="4379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95600" y="2895600"/>
            <a:ext cx="80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5600" y="3853934"/>
            <a:ext cx="99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905000" y="1987652"/>
            <a:ext cx="13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bus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6328810"/>
            <a:ext cx="147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bus</a:t>
            </a:r>
            <a:endParaRPr lang="en-US" dirty="0"/>
          </a:p>
        </p:txBody>
      </p:sp>
      <p:pic>
        <p:nvPicPr>
          <p:cNvPr id="18" name="Picture 17" descr="2016-12-09 15.42.08 HD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36" y="53065"/>
            <a:ext cx="2884464" cy="3845952"/>
          </a:xfrm>
          <a:prstGeom prst="rect">
            <a:avLst/>
          </a:prstGeom>
        </p:spPr>
      </p:pic>
      <p:pic>
        <p:nvPicPr>
          <p:cNvPr id="19" name="Picture 18" descr="2016-12-09 15.42.2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736" y="2997200"/>
            <a:ext cx="2895600" cy="3860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924800" y="5382263"/>
            <a:ext cx="808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839390" y="5562600"/>
            <a:ext cx="9926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92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088" y="2286000"/>
            <a:ext cx="3124200" cy="345397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Next, look at schematic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962400" cy="4114800"/>
          </a:xfrm>
        </p:spPr>
        <p:txBody>
          <a:bodyPr/>
          <a:lstStyle/>
          <a:p>
            <a:r>
              <a:rPr lang="en-US" dirty="0" smtClean="0"/>
              <a:t>Need a resistor (R1) connected from the cathode of the LED to the common bus</a:t>
            </a:r>
          </a:p>
          <a:p>
            <a:pPr lvl="1"/>
            <a:r>
              <a:rPr lang="en-US" dirty="0" smtClean="0"/>
              <a:t>Cathode = pointy end of diode icon</a:t>
            </a:r>
          </a:p>
          <a:p>
            <a:pPr lvl="1"/>
            <a:r>
              <a:rPr lang="en-US" dirty="0" smtClean="0"/>
              <a:t>Resistor =100 Ω</a:t>
            </a:r>
          </a:p>
          <a:p>
            <a:pPr lvl="1"/>
            <a:r>
              <a:rPr lang="en-US" dirty="0" smtClean="0"/>
              <a:t>Stripes are brown, black, brown</a:t>
            </a:r>
            <a:endParaRPr lang="en-US" dirty="0"/>
          </a:p>
        </p:txBody>
      </p:sp>
      <p:pic>
        <p:nvPicPr>
          <p:cNvPr id="6" name="Picture 5" descr="200px-100ohm_resisto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4608513"/>
            <a:ext cx="1524000" cy="15240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rot="10800000">
            <a:off x="6362700" y="4638993"/>
            <a:ext cx="99060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60998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100 = brown black brown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64279" y="1987652"/>
            <a:ext cx="13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bus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2133600"/>
            <a:ext cx="2446634" cy="43798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54879" y="2895600"/>
            <a:ext cx="808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54879" y="3853934"/>
            <a:ext cx="99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4279" y="1987652"/>
            <a:ext cx="13898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positive bus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75595" y="6327687"/>
            <a:ext cx="1479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negative bus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971800" y="4376180"/>
            <a:ext cx="18768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lain" startAt="100"/>
            </a:pPr>
            <a:r>
              <a:rPr lang="en-US" sz="2000" dirty="0" smtClean="0">
                <a:latin typeface="Symbol Tiger" charset="2"/>
                <a:cs typeface="Symbol Tiger" charset="2"/>
              </a:rPr>
              <a:t> Ohm resistor connects LED cathode to negative bus</a:t>
            </a:r>
          </a:p>
        </p:txBody>
      </p:sp>
      <p:pic>
        <p:nvPicPr>
          <p:cNvPr id="13" name="Picture 12" descr="2016-12-09 15.42.59 HD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13" y="1918730"/>
            <a:ext cx="3686175" cy="4914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705600" y="5763181"/>
            <a:ext cx="9926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7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2016-12-09 15.43.11 H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301" y="2209800"/>
            <a:ext cx="3352800" cy="4470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565" y="2004324"/>
            <a:ext cx="2442015" cy="48435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Photodiode is upside down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00608" y="2209800"/>
            <a:ext cx="2185792" cy="4114800"/>
          </a:xfrm>
        </p:spPr>
        <p:txBody>
          <a:bodyPr/>
          <a:lstStyle/>
          <a:p>
            <a:r>
              <a:rPr lang="en-US" dirty="0" smtClean="0"/>
              <a:t>Connect cathode to positive bus</a:t>
            </a:r>
          </a:p>
          <a:p>
            <a:r>
              <a:rPr lang="en-US" dirty="0" smtClean="0"/>
              <a:t>Connect anode to a node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71811" y="4017490"/>
            <a:ext cx="808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543800" y="5248370"/>
            <a:ext cx="99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cathode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800" y="4869334"/>
            <a:ext cx="8089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anode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288092" y="3288268"/>
            <a:ext cx="99269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46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goes to pin 5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4368800" cy="44975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838200" y="3657600"/>
            <a:ext cx="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38200" y="41148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752600" y="41148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19" name="Content Placeholder 4" descr="op amp pinout.tiff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1" r="15651"/>
          <a:stretch>
            <a:fillRect/>
          </a:stretch>
        </p:blipFill>
        <p:spPr>
          <a:xfrm>
            <a:off x="5145088" y="2017713"/>
            <a:ext cx="3810000" cy="411480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auto">
          <a:xfrm>
            <a:off x="8001000" y="3733800"/>
            <a:ext cx="942975" cy="228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01000" y="3516868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Positive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797090" y="5010289"/>
            <a:ext cx="1143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Negative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26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Capacitor goes to pin 5</a:t>
            </a:r>
            <a:endParaRPr lang="en-US" dirty="0"/>
          </a:p>
        </p:txBody>
      </p:sp>
      <p:pic>
        <p:nvPicPr>
          <p:cNvPr id="6" name="Picture 5" descr="2016-12-09 15.43.46 H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250" y="1905000"/>
            <a:ext cx="3714750" cy="4953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4368800" cy="4497547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 bwMode="auto">
          <a:xfrm>
            <a:off x="838200" y="3657600"/>
            <a:ext cx="0" cy="45720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838200" y="4114800"/>
            <a:ext cx="762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1752600" y="4114800"/>
            <a:ext cx="1524000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45772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330K=orange orange yellow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2133600"/>
            <a:ext cx="4368800" cy="4497547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 bwMode="auto">
          <a:xfrm flipH="1">
            <a:off x="914400" y="1760538"/>
            <a:ext cx="2895600" cy="32686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20" name="Picture 19" descr="2016-12-09 15.46.20 HD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414" y="1676400"/>
            <a:ext cx="3823097" cy="5097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70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1.5 M=brown green green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133600"/>
            <a:ext cx="4368800" cy="4497547"/>
          </a:xfrm>
          <a:prstGeom prst="rect">
            <a:avLst/>
          </a:prstGeom>
        </p:spPr>
      </p:pic>
      <p:pic>
        <p:nvPicPr>
          <p:cNvPr id="6" name="Picture 5" descr="2016-12-09 15.47.3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11" y="1968741"/>
            <a:ext cx="3505200" cy="4673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flipH="1">
            <a:off x="2438400" y="1760538"/>
            <a:ext cx="2989711" cy="31162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124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470K= yellow purple yellow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017536"/>
            <a:ext cx="4914900" cy="4838700"/>
          </a:xfrm>
          <a:prstGeom prst="rect">
            <a:avLst/>
          </a:prstGeom>
        </p:spPr>
      </p:pic>
      <p:pic>
        <p:nvPicPr>
          <p:cNvPr id="4" name="Picture 3" descr="Untitle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716" y="2054213"/>
            <a:ext cx="4392284" cy="465714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flipH="1">
            <a:off x="3048000" y="1760538"/>
            <a:ext cx="3276600" cy="334486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pic>
        <p:nvPicPr>
          <p:cNvPr id="7" name="Content Placeholder 4" descr="op amp pinout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1" r="15651"/>
          <a:stretch>
            <a:fillRect/>
          </a:stretch>
        </p:blipFill>
        <p:spPr>
          <a:xfrm>
            <a:off x="7299175" y="1565484"/>
            <a:ext cx="1844825" cy="1992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09800" y="1905000"/>
            <a:ext cx="4797551" cy="11543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is the part you’ll build</a:t>
            </a:r>
            <a:endParaRPr lang="en-US" dirty="0"/>
          </a:p>
        </p:txBody>
      </p:sp>
      <p:sp>
        <p:nvSpPr>
          <p:cNvPr id="9" name="Down Arrow 8"/>
          <p:cNvSpPr/>
          <p:nvPr/>
        </p:nvSpPr>
        <p:spPr bwMode="auto">
          <a:xfrm rot="19752209">
            <a:off x="2758082" y="2774036"/>
            <a:ext cx="228600" cy="622035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11" name="Down Arrow 10"/>
          <p:cNvSpPr/>
          <p:nvPr/>
        </p:nvSpPr>
        <p:spPr bwMode="auto">
          <a:xfrm>
            <a:off x="4178313" y="2797471"/>
            <a:ext cx="264822" cy="90127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12" name="Down Arrow 11"/>
          <p:cNvSpPr/>
          <p:nvPr/>
        </p:nvSpPr>
        <p:spPr bwMode="auto">
          <a:xfrm>
            <a:off x="5574077" y="2797471"/>
            <a:ext cx="239858" cy="133749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sp>
        <p:nvSpPr>
          <p:cNvPr id="13" name="Down Arrow 12"/>
          <p:cNvSpPr/>
          <p:nvPr/>
        </p:nvSpPr>
        <p:spPr bwMode="auto">
          <a:xfrm>
            <a:off x="6649316" y="3026889"/>
            <a:ext cx="210136" cy="383847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pic>
        <p:nvPicPr>
          <p:cNvPr id="3" name="Picture 2" descr="Pulse detcetor a la Frank with block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8" y="2895600"/>
            <a:ext cx="5882640" cy="3669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We’ve done all this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33400" y="1905000"/>
            <a:ext cx="6934200" cy="4724400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 cap="flat" cmpd="sng" algn="ctr">
            <a:solidFill>
              <a:schemeClr val="tx1">
                <a:alpha val="21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970807"/>
            <a:ext cx="8153400" cy="466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16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that’s left is this!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 bwMode="auto">
          <a:xfrm>
            <a:off x="7610416" y="1905000"/>
            <a:ext cx="1066800" cy="2514600"/>
          </a:xfrm>
          <a:prstGeom prst="rect">
            <a:avLst/>
          </a:prstGeom>
          <a:solidFill>
            <a:schemeClr val="accent1">
              <a:alpha val="37000"/>
            </a:schemeClr>
          </a:solidFill>
          <a:ln w="9525" cap="flat" cmpd="sng" algn="ctr">
            <a:solidFill>
              <a:schemeClr val="tx1">
                <a:alpha val="21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ahoma" pitchFamily="3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969769"/>
            <a:ext cx="8145462" cy="465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1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LED has a long and short lead</a:t>
            </a:r>
            <a:endParaRPr lang="en-US" dirty="0"/>
          </a:p>
        </p:txBody>
      </p:sp>
      <p:pic>
        <p:nvPicPr>
          <p:cNvPr id="3" name="Picture 2" descr="2016-12-09 15.48.48 H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036487"/>
            <a:ext cx="3314700" cy="4419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29400" y="3581400"/>
            <a:ext cx="19732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Long lead is the Anode!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3581400"/>
            <a:ext cx="2700356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Short lead is the Cathode!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3610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6-12-09 15.49.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3236" y="381000"/>
            <a:ext cx="4857750" cy="6477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905000"/>
            <a:ext cx="3657600" cy="4699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733177"/>
            <a:ext cx="992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cathode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 cathode to pin 7</a:t>
            </a:r>
            <a:endParaRPr lang="en-US" dirty="0"/>
          </a:p>
        </p:txBody>
      </p:sp>
      <p:pic>
        <p:nvPicPr>
          <p:cNvPr id="6" name="Content Placeholder 4" descr="op amp pinout.tif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51" r="15651"/>
          <a:stretch>
            <a:fillRect/>
          </a:stretch>
        </p:blipFill>
        <p:spPr>
          <a:xfrm>
            <a:off x="4323236" y="1457422"/>
            <a:ext cx="2200819" cy="237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16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330= orange orange brown</a:t>
            </a:r>
            <a:endParaRPr lang="en-US" dirty="0"/>
          </a:p>
        </p:txBody>
      </p:sp>
      <p:pic>
        <p:nvPicPr>
          <p:cNvPr id="4" name="Picture 3" descr="2016-12-09 15.49.59 HD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905000"/>
            <a:ext cx="3823097" cy="50974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905000"/>
            <a:ext cx="3657600" cy="469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42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operate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182688" y="2017713"/>
            <a:ext cx="6970712" cy="4114800"/>
          </a:xfrm>
        </p:spPr>
        <p:txBody>
          <a:bodyPr/>
          <a:lstStyle/>
          <a:p>
            <a:r>
              <a:rPr lang="en-US" sz="2400" dirty="0" smtClean="0"/>
              <a:t>Put clip on tip of finger</a:t>
            </a:r>
          </a:p>
          <a:p>
            <a:pPr lvl="1"/>
            <a:r>
              <a:rPr lang="en-US" sz="2000" dirty="0" smtClean="0"/>
              <a:t>If everything is working correctly, moving your finger in the clip should cause the LED to blink. If the LED never, ever blinks there is a problem with your circuit or one of the parts. (E.g. </a:t>
            </a:r>
            <a:r>
              <a:rPr lang="en-US" sz="2000" smtClean="0"/>
              <a:t>dead battery)</a:t>
            </a:r>
            <a:endParaRPr lang="en-US" sz="2000" dirty="0" smtClean="0"/>
          </a:p>
          <a:p>
            <a:r>
              <a:rPr lang="en-US" sz="2400" dirty="0" smtClean="0"/>
              <a:t>Adjust screw to make pressure gentle</a:t>
            </a:r>
          </a:p>
          <a:p>
            <a:r>
              <a:rPr lang="en-US" sz="2400" dirty="0" smtClean="0"/>
              <a:t>Hold very still</a:t>
            </a:r>
          </a:p>
          <a:p>
            <a:r>
              <a:rPr lang="en-US" sz="2400" dirty="0" smtClean="0"/>
              <a:t>Light should begin to blink with your pulse</a:t>
            </a:r>
          </a:p>
          <a:p>
            <a:pPr lvl="1"/>
            <a:r>
              <a:rPr lang="en-US" sz="2000" dirty="0" smtClean="0"/>
              <a:t>If you see a double blink with each pulse, you can move the clip to a thicker part of your finger (try a joint)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73978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Here’s </a:t>
            </a:r>
            <a:r>
              <a:rPr lang="en-US" sz="4000" smtClean="0"/>
              <a:t>what you’ve </a:t>
            </a:r>
            <a:r>
              <a:rPr lang="en-US" sz="4000" dirty="0" smtClean="0"/>
              <a:t>built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248400" y="3563779"/>
            <a:ext cx="396262" cy="2462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1000" dirty="0" smtClean="0"/>
              <a:t>330</a:t>
            </a:r>
            <a:endParaRPr lang="en-US" sz="1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8077200" cy="462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59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to learn some things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read an electrical schematic</a:t>
            </a:r>
          </a:p>
          <a:p>
            <a:r>
              <a:rPr lang="en-US" dirty="0" smtClean="0"/>
              <a:t>What parts we’re using</a:t>
            </a:r>
          </a:p>
          <a:p>
            <a:r>
              <a:rPr lang="en-US" dirty="0" smtClean="0"/>
              <a:t>How to design the display</a:t>
            </a:r>
          </a:p>
          <a:p>
            <a:r>
              <a:rPr lang="en-US" dirty="0" smtClean="0"/>
              <a:t>How to build the display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Schematics: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914400" y="3657601"/>
            <a:ext cx="3810000" cy="685800"/>
          </a:xfrm>
        </p:spPr>
        <p:txBody>
          <a:bodyPr/>
          <a:lstStyle/>
          <a:p>
            <a:r>
              <a:rPr lang="en-US" dirty="0" smtClean="0"/>
              <a:t>Battery</a:t>
            </a:r>
            <a:endParaRPr lang="en-US" dirty="0"/>
          </a:p>
        </p:txBody>
      </p:sp>
      <p:pic>
        <p:nvPicPr>
          <p:cNvPr id="7" name="Content Placeholder 6" descr="battery.jpg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5000" y="2959545"/>
            <a:ext cx="2170176" cy="2231136"/>
          </a:xfrm>
        </p:spPr>
      </p:pic>
      <p:pic>
        <p:nvPicPr>
          <p:cNvPr id="8" name="Picture 7" descr="duracell_9v.thumbnai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4495800"/>
            <a:ext cx="2133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2590800"/>
            <a:ext cx="236475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What’s this?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this?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Resistor</a:t>
            </a:r>
            <a:endParaRPr lang="en-US" dirty="0"/>
          </a:p>
        </p:txBody>
      </p:sp>
      <p:pic>
        <p:nvPicPr>
          <p:cNvPr id="6" name="Picture 5" descr="resist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3187700"/>
            <a:ext cx="685800" cy="241300"/>
          </a:xfrm>
          <a:prstGeom prst="rect">
            <a:avLst/>
          </a:prstGeom>
        </p:spPr>
      </p:pic>
      <p:pic>
        <p:nvPicPr>
          <p:cNvPr id="7" name="Picture 6" descr="resisto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650" y="3429000"/>
            <a:ext cx="2273300" cy="1079500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this?</a:t>
            </a:r>
            <a:endParaRPr lang="en-US" dirty="0"/>
          </a:p>
        </p:txBody>
      </p:sp>
      <p:pic>
        <p:nvPicPr>
          <p:cNvPr id="5" name="Content Placeholder 4" descr="diode.gif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760538" y="3649663"/>
            <a:ext cx="2654300" cy="8509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Diode</a:t>
            </a:r>
          </a:p>
          <a:p>
            <a:pPr lvl="1"/>
            <a:r>
              <a:rPr lang="en-US" dirty="0" smtClean="0"/>
              <a:t>Lets current flow one direction but not the other</a:t>
            </a:r>
          </a:p>
          <a:p>
            <a:r>
              <a:rPr lang="en-US" dirty="0" smtClean="0"/>
              <a:t>LED: current flow produces light</a:t>
            </a:r>
          </a:p>
          <a:p>
            <a:r>
              <a:rPr lang="en-US" dirty="0" err="1" smtClean="0"/>
              <a:t>Photodetector</a:t>
            </a:r>
            <a:r>
              <a:rPr lang="en-US" dirty="0" smtClean="0"/>
              <a:t>: should be hooked up backward (reverse bias)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1760538" y="3352800"/>
            <a:ext cx="2201862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rot="10800000">
            <a:off x="3733800" y="4768334"/>
            <a:ext cx="8382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arrow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2514600" y="3048000"/>
            <a:ext cx="575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352800" y="4585257"/>
            <a:ext cx="31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733799" y="4954589"/>
            <a:ext cx="502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Victor OSU">
  <a:themeElements>
    <a:clrScheme name="Office Theme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Them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3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pitchFamily="36" charset="0"/>
          </a:defRPr>
        </a:defPPr>
      </a:lstStyle>
    </a:lnDef>
  </a:objectDefaults>
  <a:extraClrSchemeLst>
    <a:extraClrScheme>
      <a:clrScheme name="Office T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Victor OSU.pot</Template>
  <TotalTime>981</TotalTime>
  <Words>947</Words>
  <Application>Microsoft Macintosh PowerPoint</Application>
  <PresentationFormat>On-screen Show (4:3)</PresentationFormat>
  <Paragraphs>219</Paragraphs>
  <Slides>56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2" baseType="lpstr">
      <vt:lpstr>Calibri</vt:lpstr>
      <vt:lpstr>ＭＳ Ｐゴシック</vt:lpstr>
      <vt:lpstr>Symbol Tiger</vt:lpstr>
      <vt:lpstr>Tahoma</vt:lpstr>
      <vt:lpstr>Wingdings</vt:lpstr>
      <vt:lpstr>Victor OSU</vt:lpstr>
      <vt:lpstr>Pulse Detector</vt:lpstr>
      <vt:lpstr>Here’s what you’re going to build</vt:lpstr>
      <vt:lpstr>Principle of operation</vt:lpstr>
      <vt:lpstr>First part is the sensor</vt:lpstr>
      <vt:lpstr>Second is the part you’ll build</vt:lpstr>
      <vt:lpstr>Need to learn some things</vt:lpstr>
      <vt:lpstr>Reading Schematics:</vt:lpstr>
      <vt:lpstr>How about this?</vt:lpstr>
      <vt:lpstr>What’s this?</vt:lpstr>
      <vt:lpstr>Will current flow?</vt:lpstr>
      <vt:lpstr>How about here?</vt:lpstr>
      <vt:lpstr>And here?</vt:lpstr>
      <vt:lpstr>Operational amplifier</vt:lpstr>
      <vt:lpstr>Two come in one package</vt:lpstr>
      <vt:lpstr>Comparator</vt:lpstr>
      <vt:lpstr>Comparator</vt:lpstr>
      <vt:lpstr>Comparator</vt:lpstr>
      <vt:lpstr>Comparator</vt:lpstr>
      <vt:lpstr>Comparator</vt:lpstr>
      <vt:lpstr>Ohm’s Law</vt:lpstr>
      <vt:lpstr>Ohm’s Law</vt:lpstr>
      <vt:lpstr>Ohm’s Law</vt:lpstr>
      <vt:lpstr>Example: Sensor block</vt:lpstr>
      <vt:lpstr>Output will look like</vt:lpstr>
      <vt:lpstr>DC Offset</vt:lpstr>
      <vt:lpstr>DC Offset</vt:lpstr>
      <vt:lpstr>Blocking Capacitor</vt:lpstr>
      <vt:lpstr>Indicator Circuit</vt:lpstr>
      <vt:lpstr>The breadboard</vt:lpstr>
      <vt:lpstr>The buses</vt:lpstr>
      <vt:lpstr>There are four buses you can use</vt:lpstr>
      <vt:lpstr>All rows connected too</vt:lpstr>
      <vt:lpstr>Start by connecting supply</vt:lpstr>
      <vt:lpstr>Connect other negative bus </vt:lpstr>
      <vt:lpstr>Place op amp on board</vt:lpstr>
      <vt:lpstr>Which pins are the power pins?</vt:lpstr>
      <vt:lpstr>Connect op amp to power</vt:lpstr>
      <vt:lpstr>OK, we did POWER</vt:lpstr>
      <vt:lpstr>Now on to the sensor</vt:lpstr>
      <vt:lpstr>Here’s the sensor head</vt:lpstr>
      <vt:lpstr>Red is the ANODE</vt:lpstr>
      <vt:lpstr>Next, look at schematic</vt:lpstr>
      <vt:lpstr>100 = brown black brown</vt:lpstr>
      <vt:lpstr>Photodiode is upside down </vt:lpstr>
      <vt:lpstr>Capacitor goes to pin 5</vt:lpstr>
      <vt:lpstr>Capacitor goes to pin 5</vt:lpstr>
      <vt:lpstr>330K=orange orange yellow</vt:lpstr>
      <vt:lpstr>1.5 M=brown green green</vt:lpstr>
      <vt:lpstr>470K= yellow purple yellow</vt:lpstr>
      <vt:lpstr>We’ve done all this</vt:lpstr>
      <vt:lpstr>All that’s left is this!</vt:lpstr>
      <vt:lpstr>The LED has a long and short lead</vt:lpstr>
      <vt:lpstr>Connect cathode to pin 7</vt:lpstr>
      <vt:lpstr>330= orange orange brown</vt:lpstr>
      <vt:lpstr>To operate</vt:lpstr>
      <vt:lpstr>Here’s what you’ve built</vt:lpstr>
    </vt:vector>
  </TitlesOfParts>
  <Company>The Ohio State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Display</dc:title>
  <dc:creator>Betty Lise Anderson</dc:creator>
  <cp:lastModifiedBy>Werts, Natasha N.</cp:lastModifiedBy>
  <cp:revision>114</cp:revision>
  <cp:lastPrinted>2009-01-29T14:10:05Z</cp:lastPrinted>
  <dcterms:created xsi:type="dcterms:W3CDTF">2010-07-28T11:56:30Z</dcterms:created>
  <dcterms:modified xsi:type="dcterms:W3CDTF">2017-10-18T14:01:25Z</dcterms:modified>
</cp:coreProperties>
</file>