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61F2BEF-CFBF-461A-BD74-B04495CE83ED}">
  <a:tblStyle styleId="{061F2BEF-CFBF-461A-BD74-B04495CE83ED}" styleName="Table_0">
    <a:wholeTbl>
      <a:tcStyle>
        <a:tcBdr>
          <a:lef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4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6172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0999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rase-Word Slide RED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0" y="682625"/>
            <a:ext cx="9144000" cy="4460874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BB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5573887" y="181604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26153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51756" y="1300891"/>
            <a:ext cx="7194020" cy="3313012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l" rtl="0">
              <a:lnSpc>
                <a:spcPct val="104999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26153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881010" y="4029498"/>
            <a:ext cx="3392205" cy="820518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10000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944698" y="1300892"/>
            <a:ext cx="7200383" cy="2842483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Photo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pic" idx="2"/>
          </p:nvPr>
        </p:nvSpPr>
        <p:spPr>
          <a:xfrm>
            <a:off x="0" y="692952"/>
            <a:ext cx="9144000" cy="4450547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26153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4868539" y="1077078"/>
            <a:ext cx="3998888" cy="1193538"/>
          </a:xfrm>
          <a:prstGeom prst="rect">
            <a:avLst/>
          </a:prstGeom>
          <a:noFill/>
          <a:ln w="1905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91440" rtl="0">
              <a:lnSpc>
                <a:spcPct val="172000"/>
              </a:lnSpc>
              <a:spcBef>
                <a:spcPts val="0"/>
              </a:spcBef>
              <a:defRPr/>
            </a:lvl1pPr>
            <a:lvl2pPr marL="91440" indent="276860" rtl="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/>
            </a:lvl2pPr>
            <a:lvl3pPr marL="91440" indent="175260" rtl="0">
              <a:spcBef>
                <a:spcPts val="200"/>
              </a:spcBef>
              <a:spcAft>
                <a:spcPts val="0"/>
              </a:spcAft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26153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02500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3"/>
          </p:nvPr>
        </p:nvSpPr>
        <p:spPr>
          <a:xfrm>
            <a:off x="1400403" y="1372790"/>
            <a:ext cx="6527581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ctr" rtl="0">
              <a:lnSpc>
                <a:spcPct val="107500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-Text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pic" idx="2"/>
          </p:nvPr>
        </p:nvSpPr>
        <p:spPr>
          <a:xfrm>
            <a:off x="0" y="692952"/>
            <a:ext cx="3883850" cy="4450547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137592" y="1372790"/>
            <a:ext cx="4701502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rtl="0">
              <a:lnSpc>
                <a:spcPct val="107500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26153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02500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46929" y="1372790"/>
            <a:ext cx="8229600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26153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3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02500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rase-Word Slide WHITE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51756" y="1300891"/>
            <a:ext cx="7194020" cy="331301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l" rtl="0">
              <a:lnSpc>
                <a:spcPct val="104999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algn="r" rtl="0">
              <a:lnSpc>
                <a:spcPct val="126153"/>
              </a:lnSpc>
              <a:spcBef>
                <a:spcPts val="0"/>
              </a:spcBef>
              <a:defRPr/>
            </a:lvl1pPr>
            <a:lvl2pPr marL="0" rtl="0">
              <a:spcBef>
                <a:spcPts val="60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marL="502919" indent="-7619" rtl="0">
              <a:spcBef>
                <a:spcPts val="350"/>
              </a:spcBef>
              <a:buClr>
                <a:srgbClr val="595959"/>
              </a:buClr>
              <a:buFont typeface="A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theme" Target="../theme/theme2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  <a:endParaRPr lang="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Shape 30"/>
          <p:cNvGrpSpPr/>
          <p:nvPr/>
        </p:nvGrpSpPr>
        <p:grpSpPr>
          <a:xfrm>
            <a:off x="0" y="0"/>
            <a:ext cx="9144000" cy="682625"/>
            <a:chOff x="0" y="1040405"/>
            <a:chExt cx="9144000" cy="910167"/>
          </a:xfrm>
        </p:grpSpPr>
        <p:sp>
          <p:nvSpPr>
            <p:cNvPr id="31" name="Shape 31"/>
            <p:cNvSpPr/>
            <p:nvPr/>
          </p:nvSpPr>
          <p:spPr>
            <a:xfrm>
              <a:off x="0" y="1040405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" name="Shape 3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06916" y="1238313"/>
              <a:ext cx="3284042" cy="4761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Shape 33"/>
          <p:cNvSpPr/>
          <p:nvPr/>
        </p:nvSpPr>
        <p:spPr>
          <a:xfrm>
            <a:off x="8518367" y="4763429"/>
            <a:ext cx="435435" cy="2539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" sz="1600" b="0" i="0" u="none" strike="noStrike" cap="none" baseline="0">
                <a:solidFill>
                  <a:srgbClr val="636D6E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s" sz="1600" b="0" i="0" u="none" strike="noStrike" cap="none" baseline="0">
              <a:solidFill>
                <a:srgbClr val="636D6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upload.wikimedia.org/wikipedia/commons/thumb/3/3e/Manoderecha.svg/2000px-Manoderecha.svg.pn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hyperlink" Target="http://ed101.bu.edu/StudentDoc/Archives/ED101fa10/kyliherz/Images/repel.gif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hyperlink" Target="http://globe-views.com/dcim/dreams/electricity/electricity-05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http://www.banthebottle.net/wp-content/uploads/2012/05/RecycleSymbol_wPlasticBottles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://stonesteel-ltd.com/media/categories/67382829-59c9-42b4-8b5a-9c3312e6bcdc.jpg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534797" y="100425"/>
            <a:ext cx="2565299" cy="501599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lvl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71060" y="2481801"/>
            <a:ext cx="8495033" cy="588610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40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Construya un tren eléctrico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1506" y="1372800"/>
            <a:ext cx="83877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●"/>
            </a:pPr>
            <a:r>
              <a:rPr lang="es" sz="1800">
                <a:solidFill>
                  <a:srgbClr val="BB0000"/>
                </a:solidFill>
              </a:rPr>
              <a:t>Imanes producen un campo magnético, que puede interactuar con otros imanes y causa una fuerza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4315389" y="789713"/>
            <a:ext cx="4642800" cy="47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2400" b="1">
                <a:solidFill>
                  <a:srgbClr val="595959"/>
                </a:solidFill>
              </a:rPr>
              <a:t>LOS IMANES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664000" y="41250"/>
            <a:ext cx="3000000" cy="9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lvl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300">
              <a:solidFill>
                <a:schemeClr val="lt1"/>
              </a:solidFill>
            </a:endParaRP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550" y="2395850"/>
            <a:ext cx="285750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4000" y="2395850"/>
            <a:ext cx="286702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1150" y="4215225"/>
            <a:ext cx="933450" cy="67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137592" y="1372790"/>
            <a:ext cx="4701502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3200">
                <a:solidFill>
                  <a:srgbClr val="BB0000"/>
                </a:solidFill>
              </a:rPr>
              <a:t>El campo es invisible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3200">
                <a:solidFill>
                  <a:srgbClr val="BB0000"/>
                </a:solidFill>
              </a:rPr>
              <a:t>Pero es real</a:t>
            </a:r>
          </a:p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3200">
                <a:solidFill>
                  <a:srgbClr val="BB0000"/>
                </a:solidFill>
              </a:rPr>
              <a:t>Puede actuar sobre los objetos magnéticos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3200">
                <a:solidFill>
                  <a:srgbClr val="BB0000"/>
                </a:solidFill>
              </a:rPr>
              <a:t>Repelerlos o atraerlos</a:t>
            </a:r>
          </a:p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Font typeface="Arial"/>
              <a:buNone/>
            </a:pPr>
            <a:endParaRPr sz="3200" b="0" i="0" u="none" strike="noStrike" cap="none" baseline="0">
              <a:solidFill>
                <a:srgbClr val="BB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3"/>
          </p:nvPr>
        </p:nvSpPr>
        <p:spPr>
          <a:xfrm>
            <a:off x="323725" y="789725"/>
            <a:ext cx="8634299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2400" b="1">
                <a:solidFill>
                  <a:srgbClr val="595959"/>
                </a:solidFill>
              </a:rPr>
              <a:t>DECIMOS QUE EL IMÁN TIENE UN CAMPO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364" y="1372790"/>
            <a:ext cx="3505200" cy="300870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4315389" y="4743450"/>
            <a:ext cx="3362878" cy="323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http://www2.ece.ohio-state.edu/~anderson/Outreach_speaker.html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137592" y="1372790"/>
            <a:ext cx="4701502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Los polos opuestos se atraen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El extremo norte de la aguja de la brújula es atraído por el polo sur del imán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¿Por qué no podemos sentir el campo magnético?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Font typeface="Arial"/>
              <a:buNone/>
            </a:pPr>
            <a:endParaRPr sz="3200" b="0" i="0" u="none" strike="noStrike" cap="none" baseline="0">
              <a:solidFill>
                <a:srgbClr val="BB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3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2400" b="1">
                <a:solidFill>
                  <a:srgbClr val="595959"/>
                </a:solidFill>
              </a:rPr>
              <a:t>Ejemplo: aguja de la brújula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4596775" y="3621875"/>
            <a:ext cx="3489300" cy="30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es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 somos magnéticos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l="-34949" r="-34949"/>
          <a:stretch/>
        </p:blipFill>
        <p:spPr>
          <a:xfrm>
            <a:off x="0" y="1372790"/>
            <a:ext cx="3809999" cy="3086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/>
          <p:nvPr/>
        </p:nvSpPr>
        <p:spPr>
          <a:xfrm>
            <a:off x="289206" y="4767262"/>
            <a:ext cx="4572000" cy="1964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es" sz="1100" b="0" i="0" u="sng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hyperphysics.phy-astr.gsu.edu/.../ elemag.html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315389" y="4743450"/>
            <a:ext cx="3362878" cy="323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http://www2.ece.ohio-state.edu/~anderson/Outreach_speaker.html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137592" y="1372790"/>
            <a:ext cx="4701502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3200">
                <a:solidFill>
                  <a:srgbClr val="BB0000"/>
                </a:solidFill>
              </a:rPr>
              <a:t>¿De qué lado está el polo Norte?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3200">
                <a:solidFill>
                  <a:srgbClr val="BB0000"/>
                </a:solidFill>
              </a:rPr>
              <a:t>¿De qué lado está el polo Sur?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Font typeface="Arial"/>
              <a:buNone/>
            </a:pPr>
            <a:endParaRPr sz="3200" b="0" i="0" u="none" strike="noStrike" cap="none" baseline="0">
              <a:solidFill>
                <a:srgbClr val="BB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3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2400" b="1">
                <a:solidFill>
                  <a:srgbClr val="595959"/>
                </a:solidFill>
              </a:rPr>
              <a:t>Dejanos que practicar 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591" y="1372790"/>
            <a:ext cx="3809999" cy="222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396875" y="4356497"/>
            <a:ext cx="1236663" cy="670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s" sz="14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Web.mit.edu</a:t>
            </a:r>
            <a:r>
              <a:rPr lang="es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Physics 8.02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 Guide 09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4315389" y="4743450"/>
            <a:ext cx="3362878" cy="323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http://www2.ece.ohio-state.edu/~anderson/Outreach_speaker.html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137592" y="1372790"/>
            <a:ext cx="4701502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3200">
                <a:solidFill>
                  <a:srgbClr val="BB0000"/>
                </a:solidFill>
              </a:rPr>
              <a:t>Solución:</a:t>
            </a:r>
          </a:p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3200">
                <a:solidFill>
                  <a:srgbClr val="BB0000"/>
                </a:solidFill>
              </a:rPr>
              <a:t>Las flechas señalan el polo norte y en el polo sur.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Font typeface="Arial"/>
              <a:buNone/>
            </a:pPr>
            <a:endParaRPr sz="3200" b="0" i="0" u="none" strike="noStrike" cap="none" baseline="0">
              <a:solidFill>
                <a:srgbClr val="BB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body" idx="3"/>
          </p:nvPr>
        </p:nvSpPr>
        <p:spPr>
          <a:xfrm>
            <a:off x="4137599" y="789725"/>
            <a:ext cx="4820699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2400" b="1">
                <a:solidFill>
                  <a:srgbClr val="595959"/>
                </a:solidFill>
              </a:rPr>
              <a:t>Practica</a:t>
            </a:r>
          </a:p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Font typeface="Arial"/>
              <a:buNone/>
            </a:pPr>
            <a:endParaRPr sz="1600" b="1" i="0" u="none" strike="noStrike" cap="none" baseline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591" y="1372790"/>
            <a:ext cx="3809999" cy="222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396875" y="4356497"/>
            <a:ext cx="1236663" cy="670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s" sz="14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Web.mit.edu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Physics 8.02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 Guide 09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4315389" y="4743450"/>
            <a:ext cx="3362878" cy="323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http://www2.ece.ohio-state.edu/~anderson/Outreach_speaker.html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lvl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2"/>
          </p:nvPr>
        </p:nvSpPr>
        <p:spPr>
          <a:xfrm>
            <a:off x="396866" y="789725"/>
            <a:ext cx="8561400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2400" b="1">
                <a:solidFill>
                  <a:srgbClr val="595959"/>
                </a:solidFill>
              </a:rPr>
              <a:t>Dejanos que practica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2163763" y="1587103"/>
            <a:ext cx="4968875" cy="2774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" sz="1800">
                <a:solidFill>
                  <a:schemeClr val="dk1"/>
                </a:solidFill>
              </a:rPr>
              <a:t>¿Estos imanes se atraen o repelen entre sí?</a:t>
            </a:r>
          </a:p>
        </p:txBody>
      </p:sp>
      <p:pic>
        <p:nvPicPr>
          <p:cNvPr id="188" name="Shape 188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41909"/>
            <a:ext cx="3809999" cy="222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45087" y="1941909"/>
            <a:ext cx="3809999" cy="222884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>
            <a:off x="396875" y="4356497"/>
            <a:ext cx="1236663" cy="670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s" sz="14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Web.mit.edu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Physics 8.02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 Guide 09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4315389" y="4743450"/>
            <a:ext cx="3362878" cy="323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http://www2.ece.ohio-state.edu/~anderson/Outreach_speaker.html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lvl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2163783" y="1587100"/>
            <a:ext cx="4375200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" sz="1800">
                <a:solidFill>
                  <a:schemeClr val="dk1"/>
                </a:solidFill>
              </a:rPr>
              <a:t>Los polos opuestos se atraen: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6768353" y="3182470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Shape 19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941909"/>
            <a:ext cx="3809999" cy="222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45087" y="1941909"/>
            <a:ext cx="3809999" cy="222884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/>
          <p:nvPr/>
        </p:nvSpPr>
        <p:spPr>
          <a:xfrm>
            <a:off x="396875" y="4356497"/>
            <a:ext cx="1236663" cy="670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s" sz="1400" b="0" i="0" u="sng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Web.mit.edu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Physics 8.02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Noto Symbol"/>
              <a:buNone/>
            </a:pPr>
            <a:r>
              <a:rPr lang="es" sz="1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 Guide 09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4315389" y="4743450"/>
            <a:ext cx="3362878" cy="323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http://www2.ece.ohio-state.edu/~anderson/Outreach_speaker.html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hape 20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24" r="-20"/>
          <a:stretch/>
        </p:blipFill>
        <p:spPr>
          <a:xfrm>
            <a:off x="229597" y="1856969"/>
            <a:ext cx="2767891" cy="220129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137592" y="1372790"/>
            <a:ext cx="4701502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3200" dirty="0">
                <a:solidFill>
                  <a:srgbClr val="BB0000"/>
                </a:solidFill>
              </a:rPr>
              <a:t>La Ley de </a:t>
            </a:r>
            <a:r>
              <a:rPr lang="es" sz="3200" dirty="0" smtClean="0">
                <a:solidFill>
                  <a:srgbClr val="BB0000"/>
                </a:solidFill>
              </a:rPr>
              <a:t>L</a:t>
            </a:r>
            <a:r>
              <a:rPr lang="en-US" sz="3200" smtClean="0">
                <a:solidFill>
                  <a:srgbClr val="BB0000"/>
                </a:solidFill>
              </a:rPr>
              <a:t>en</a:t>
            </a:r>
            <a:r>
              <a:rPr lang="es" sz="3200" smtClean="0">
                <a:solidFill>
                  <a:srgbClr val="BB0000"/>
                </a:solidFill>
              </a:rPr>
              <a:t>z</a:t>
            </a:r>
            <a:r>
              <a:rPr lang="es" sz="3200" dirty="0">
                <a:solidFill>
                  <a:srgbClr val="BB0000"/>
                </a:solidFill>
              </a:rPr>
              <a:t>:</a:t>
            </a:r>
          </a:p>
          <a:p>
            <a:pPr marL="891539" marR="0" lvl="3" indent="-345439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" sz="2000" dirty="0">
                <a:solidFill>
                  <a:schemeClr val="dk1"/>
                </a:solidFill>
              </a:rPr>
              <a:t>Cuando una corriente (I) pasa a través de un cable, se crea un campo magnético (B)</a:t>
            </a:r>
            <a:r>
              <a:rPr lang="es" sz="1100" dirty="0">
                <a:solidFill>
                  <a:schemeClr val="dk1"/>
                </a:solidFill>
              </a:rPr>
              <a:t> </a:t>
            </a:r>
          </a:p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3200" dirty="0">
                <a:solidFill>
                  <a:srgbClr val="BB0000"/>
                </a:solidFill>
              </a:rPr>
              <a:t>Utilice la regla de la mana derecha</a:t>
            </a:r>
            <a:r>
              <a:rPr lang="es" sz="1100" dirty="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3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lvl="0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body" idx="4"/>
          </p:nvPr>
        </p:nvSpPr>
        <p:spPr>
          <a:xfrm>
            <a:off x="1542862" y="828062"/>
            <a:ext cx="6275100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2400" b="1">
                <a:solidFill>
                  <a:srgbClr val="595959"/>
                </a:solidFill>
              </a:rPr>
              <a:t>CORRIENTE A TRAVÉS DEL ALAMBRE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229597" y="4543950"/>
            <a:ext cx="3304831" cy="323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http://www.siemon.com/uk/white_papers/images/06-05-01-magnets2.gif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4315389" y="4743450"/>
            <a:ext cx="3362878" cy="323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http://www2.ece.ohio-state.edu/~anderson/Outreach_speaker.html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137592" y="1372790"/>
            <a:ext cx="4701502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●"/>
            </a:pPr>
            <a:r>
              <a:rPr lang="es" sz="1800">
                <a:solidFill>
                  <a:srgbClr val="BB0000"/>
                </a:solidFill>
              </a:rPr>
              <a:t>Apunte su pulgar en la dirección de la corriente (I) y envuelva los dedos alrededor del alambre.</a:t>
            </a:r>
            <a:r>
              <a:rPr lang="es" sz="1100">
                <a:solidFill>
                  <a:schemeClr val="dk1"/>
                </a:solidFill>
              </a:rPr>
              <a:t> </a:t>
            </a:r>
            <a:r>
              <a:rPr lang="es" sz="1800" b="0" i="0" u="none" strike="noStrike" cap="none" baseline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457200" marR="0" lvl="0" indent="-3429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●"/>
            </a:pPr>
            <a:r>
              <a:rPr lang="es" sz="1800">
                <a:solidFill>
                  <a:srgbClr val="BB0000"/>
                </a:solidFill>
              </a:rPr>
              <a:t>nuestros dedos apuntan en la dirección del campo magnético</a:t>
            </a:r>
            <a:r>
              <a:rPr lang="es" sz="1100">
                <a:solidFill>
                  <a:schemeClr val="dk1"/>
                </a:solidFill>
              </a:rPr>
              <a:t> </a:t>
            </a:r>
            <a:r>
              <a:rPr lang="es" sz="1800">
                <a:solidFill>
                  <a:srgbClr val="BB0000"/>
                </a:solidFill>
              </a:rPr>
              <a:t>(B)</a:t>
            </a:r>
          </a:p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Font typeface="Arial"/>
              <a:buNone/>
            </a:pPr>
            <a:endParaRPr sz="3200" b="0" i="0" u="none" strike="noStrike" cap="none" baseline="0">
              <a:solidFill>
                <a:srgbClr val="BB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lvl="0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body" idx="3"/>
          </p:nvPr>
        </p:nvSpPr>
        <p:spPr>
          <a:xfrm>
            <a:off x="3035747" y="789725"/>
            <a:ext cx="5922600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2400" b="1">
                <a:solidFill>
                  <a:srgbClr val="595959"/>
                </a:solidFill>
              </a:rPr>
              <a:t>REGLA DE LA MANO DERECHA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  <p:pic>
        <p:nvPicPr>
          <p:cNvPr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05" y="1067124"/>
            <a:ext cx="4069324" cy="300925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328325" y="4477175"/>
            <a:ext cx="3433500" cy="4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s" sz="1100" u="sng">
                <a:solidFill>
                  <a:schemeClr val="hlink"/>
                </a:solidFill>
                <a:hlinkClick r:id="rId4"/>
              </a:rPr>
              <a:t>http://upload.wikimedia.org/wikipedia/commons/thumb/3/3e/Manoderecha.svg/2000px-Manoderecha.svg.png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4628444" y="172357"/>
            <a:ext cx="4337699" cy="501599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lvl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body" idx="2"/>
          </p:nvPr>
        </p:nvSpPr>
        <p:spPr>
          <a:xfrm>
            <a:off x="471060" y="2481801"/>
            <a:ext cx="8495100" cy="5885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40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Procedimiento Experimental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595959"/>
              </a:buClr>
              <a:buFont typeface="Arial"/>
              <a:buNone/>
            </a:pPr>
            <a:endParaRPr sz="4000" b="1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646972" y="136375"/>
            <a:ext cx="2714700" cy="501599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lvl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71060" y="2481801"/>
            <a:ext cx="8495100" cy="5885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40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Pre-Lab</a:t>
            </a:r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40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Introducción a la Física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lvl="0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body" idx="2"/>
          </p:nvPr>
        </p:nvSpPr>
        <p:spPr>
          <a:xfrm>
            <a:off x="1773777" y="789713"/>
            <a:ext cx="5596499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2400" b="1">
                <a:solidFill>
                  <a:srgbClr val="595959"/>
                </a:solidFill>
              </a:rPr>
              <a:t>Agarra Todo de Sus Partes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  <p:graphicFrame>
        <p:nvGraphicFramePr>
          <p:cNvPr id="234" name="Shape 234"/>
          <p:cNvGraphicFramePr/>
          <p:nvPr/>
        </p:nvGraphicFramePr>
        <p:xfrm>
          <a:off x="952500" y="1382550"/>
          <a:ext cx="7239000" cy="3481414"/>
        </p:xfrm>
        <a:graphic>
          <a:graphicData uri="http://schemas.openxmlformats.org/drawingml/2006/table">
            <a:tbl>
              <a:tblPr>
                <a:noFill/>
                <a:tableStyleId>{061F2BEF-CFBF-461A-BD74-B04495CE83ED}</a:tableStyleId>
              </a:tblPr>
              <a:tblGrid>
                <a:gridCol w="2413000"/>
                <a:gridCol w="2413000"/>
                <a:gridCol w="2413000"/>
              </a:tblGrid>
              <a:tr h="4964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#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Unidad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 sz="1800">
                          <a:solidFill>
                            <a:schemeClr val="dk1"/>
                          </a:solidFill>
                        </a:rPr>
                        <a:t>Descripción</a:t>
                      </a:r>
                      <a:r>
                        <a:rPr lang="es" sz="110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91425" marR="91425" marT="91425" marB="91425"/>
                </a:tc>
              </a:tr>
              <a:tr h="4964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4 o 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Cada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tierra extrana neodimio </a:t>
                      </a:r>
                      <a:r>
                        <a:rPr lang="es" b="1">
                          <a:solidFill>
                            <a:schemeClr val="dk1"/>
                          </a:solidFill>
                        </a:rPr>
                        <a:t>Imanes,</a:t>
                      </a:r>
                      <a:r>
                        <a:rPr lang="es">
                          <a:solidFill>
                            <a:schemeClr val="dk1"/>
                          </a:solidFill>
                        </a:rPr>
                        <a:t> 1/2 x 1/8 pulgadas Disco N48</a:t>
                      </a:r>
                      <a:r>
                        <a:rPr lang="es" sz="1100">
                          <a:solidFill>
                            <a:schemeClr val="dk1"/>
                          </a:solidFill>
                        </a:rPr>
                        <a:t> </a:t>
                      </a:r>
                    </a:p>
                  </a:txBody>
                  <a:tcPr marL="91425" marR="91425" marT="91425" marB="91425"/>
                </a:tc>
              </a:tr>
              <a:tr h="4964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Carrete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6 silla carrete de calibre 20, </a:t>
                      </a:r>
                      <a:r>
                        <a:rPr lang="es" b="1">
                          <a:solidFill>
                            <a:schemeClr val="dk1"/>
                          </a:solidFill>
                        </a:rPr>
                        <a:t>cable de cobre</a:t>
                      </a:r>
                      <a:r>
                        <a:rPr lang="es">
                          <a:solidFill>
                            <a:schemeClr val="dk1"/>
                          </a:solidFill>
                        </a:rPr>
                        <a:t> sin aislamiento (5,5 m, d = 0.032 "= .812mm) </a:t>
                      </a:r>
                    </a:p>
                  </a:txBody>
                  <a:tcPr marL="91425" marR="91425" marT="91425" marB="91425"/>
                </a:tc>
              </a:tr>
              <a:tr h="5162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Cada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 b="1">
                          <a:solidFill>
                            <a:schemeClr val="dk1"/>
                          </a:solidFill>
                        </a:rPr>
                        <a:t>Pila</a:t>
                      </a:r>
                      <a:r>
                        <a:rPr lang="es">
                          <a:solidFill>
                            <a:schemeClr val="dk1"/>
                          </a:solidFill>
                        </a:rPr>
                        <a:t> AAA  </a:t>
                      </a:r>
                    </a:p>
                  </a:txBody>
                  <a:tcPr marL="91425" marR="91425" marT="91425" marB="91425"/>
                </a:tc>
              </a:tr>
              <a:tr h="4964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>
                          <a:solidFill>
                            <a:schemeClr val="dk1"/>
                          </a:solidFill>
                        </a:rPr>
                        <a:t>Cada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s" b="1">
                          <a:solidFill>
                            <a:schemeClr val="dk1"/>
                          </a:solidFill>
                        </a:rPr>
                        <a:t>Pasador Varilla</a:t>
                      </a:r>
                      <a:r>
                        <a:rPr lang="es">
                          <a:solidFill>
                            <a:schemeClr val="dk1"/>
                          </a:solidFill>
                        </a:rPr>
                        <a:t> - ¾ pulgadas de diámetro 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50" t="2174" r="-49"/>
          <a:stretch/>
        </p:blipFill>
        <p:spPr>
          <a:xfrm>
            <a:off x="147913" y="2918831"/>
            <a:ext cx="3826633" cy="1973491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137592" y="1372790"/>
            <a:ext cx="4701502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Coger la varilla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Desenrollar 3-4 pulgadas de alambre de cobre de la bobina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Enrollar esa cantidad de alambre en la parte superior de la varilla, luego pasela por debajo y hacia usted, a continuación, tire con fuerza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Mantenga la parte del alambre con el dedo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  <p:pic>
        <p:nvPicPr>
          <p:cNvPr id="241" name="Shape 241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rcRect t="247" b="-148"/>
          <a:stretch/>
        </p:blipFill>
        <p:spPr>
          <a:xfrm>
            <a:off x="298822" y="789713"/>
            <a:ext cx="1872423" cy="1872114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2" name="Shape 242"/>
          <p:cNvSpPr txBox="1">
            <a:spLocks noGrp="1"/>
          </p:cNvSpPr>
          <p:nvPr>
            <p:ph type="body" idx="4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16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SOLENOIDE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6014275" y="58025"/>
            <a:ext cx="3000000" cy="73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COLEGIO DE INGENIERÍA</a:t>
            </a:r>
          </a:p>
          <a:p>
            <a:pPr lvl="0" rtl="0">
              <a:spcBef>
                <a:spcPts val="0"/>
              </a:spcBef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4377450" y="4336650"/>
            <a:ext cx="3994500" cy="31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http://www.bairdbrothers.com/Assets/ProductImages/Mouldings/HardwoodDowelRod/thumb/th_DR114-OAK-dowel-rod.jpg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317" t="10866" r="4086" b="19891"/>
          <a:stretch/>
        </p:blipFill>
        <p:spPr>
          <a:xfrm>
            <a:off x="287275" y="1071887"/>
            <a:ext cx="3291446" cy="299972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4137592" y="1081437"/>
            <a:ext cx="4701502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Ahora gire la varilla y la bobina el alambre en la misma dirección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 b="1">
                <a:solidFill>
                  <a:srgbClr val="BB0000"/>
                </a:solidFill>
              </a:rPr>
              <a:t>Nota:</a:t>
            </a:r>
            <a:r>
              <a:rPr lang="es" sz="1800">
                <a:solidFill>
                  <a:srgbClr val="BB0000"/>
                </a:solidFill>
              </a:rPr>
              <a:t> Mantenga la bobina muy apretada y no enrolle el cobre uno encima del otro.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Si</a:t>
            </a:r>
            <a:r>
              <a:rPr lang="es" sz="1100">
                <a:solidFill>
                  <a:schemeClr val="dk1"/>
                </a:solidFill>
              </a:rPr>
              <a:t> </a:t>
            </a:r>
            <a:r>
              <a:rPr lang="es" sz="1800">
                <a:solidFill>
                  <a:srgbClr val="BB0000"/>
                </a:solidFill>
              </a:rPr>
              <a:t>es posible tenga otro compañero que sostenga el carrete con el alambre tenso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No tiene que ser perfecto, HAGAN SU MEJOR ESFUERZO para obtener resultados mejores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3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lvl="0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body" idx="4"/>
          </p:nvPr>
        </p:nvSpPr>
        <p:spPr>
          <a:xfrm>
            <a:off x="4315389" y="789713"/>
            <a:ext cx="4642820" cy="291723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1600" b="1">
                <a:solidFill>
                  <a:srgbClr val="595959"/>
                </a:solidFill>
              </a:rPr>
              <a:t>SOLENOIDE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4137592" y="1372790"/>
            <a:ext cx="4701502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Una vez que haya terminado de enrollar el cable,</a:t>
            </a:r>
            <a:r>
              <a:rPr lang="es" sz="1100">
                <a:solidFill>
                  <a:schemeClr val="dk1"/>
                </a:solidFill>
              </a:rPr>
              <a:t> </a:t>
            </a:r>
            <a:r>
              <a:rPr lang="es" sz="1800">
                <a:solidFill>
                  <a:srgbClr val="BB0000"/>
                </a:solidFill>
              </a:rPr>
              <a:t>tire con cuidado el cable de la varilla y déjelo a un lado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Ahora es el tiempo para crear el tren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Divida sus imanes en dos grupos iguales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Pruebe los polos para descubrir qué lado de los dos montones se repelen entre sí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lvl="0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body" idx="3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1600" b="1">
                <a:solidFill>
                  <a:srgbClr val="595959"/>
                </a:solidFill>
              </a:rPr>
              <a:t>HACER SU TREN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700" y="937325"/>
            <a:ext cx="38469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533500" y="3967300"/>
            <a:ext cx="3789300" cy="4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s" sz="1100" u="sng">
                <a:solidFill>
                  <a:schemeClr val="hlink"/>
                </a:solidFill>
                <a:hlinkClick r:id="rId4"/>
              </a:rPr>
              <a:t>http://ed101.bu.edu/StudentDoc/Archives/ED101fa10/kyliherz/Images/repel.gif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4123917" y="1266790"/>
            <a:ext cx="4701599" cy="3394500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Pegue los extremos que se repelen de los imanes en cada extremo de la batería como esta demostrado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Empuje suavemente el tren</a:t>
            </a:r>
            <a:r>
              <a:rPr lang="es" sz="1100">
                <a:solidFill>
                  <a:schemeClr val="dk1"/>
                </a:solidFill>
              </a:rPr>
              <a:t> </a:t>
            </a:r>
            <a:r>
              <a:rPr lang="es" sz="1800">
                <a:solidFill>
                  <a:srgbClr val="BB0000"/>
                </a:solidFill>
              </a:rPr>
              <a:t>en su solenoide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457200" marR="0" lvl="0" indent="-3683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Entonces se dará cuenta como se dispara hacia el otro lado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205" cy="501608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lvl="0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body" idx="3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1600" b="1">
                <a:solidFill>
                  <a:srgbClr val="595959"/>
                </a:solidFill>
              </a:rPr>
              <a:t>HAGA SU TREN</a:t>
            </a:r>
          </a:p>
        </p:txBody>
      </p:sp>
      <p:pic>
        <p:nvPicPr>
          <p:cNvPr id="270" name="Shape 27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138" r="1076"/>
          <a:stretch/>
        </p:blipFill>
        <p:spPr>
          <a:xfrm>
            <a:off x="573850" y="789724"/>
            <a:ext cx="3550074" cy="20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3575" y="2946375"/>
            <a:ext cx="2836726" cy="212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3428750" y="1153925"/>
            <a:ext cx="5406000" cy="2512499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43333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Si el tren se niega a entrar en el solenoide, de vuelta a su tren y vuelva a intentarlo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457200" marR="0" lvl="0" indent="-419100" algn="l" rtl="0">
              <a:lnSpc>
                <a:spcPct val="143333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Si el tren no se mueve y su cable está temblando, esto significa que los imanes se atraen entre sí y que ha activado una pila; de vuelta a los</a:t>
            </a:r>
            <a:r>
              <a:rPr lang="es" sz="1100">
                <a:solidFill>
                  <a:schemeClr val="dk1"/>
                </a:solidFill>
              </a:rPr>
              <a:t> </a:t>
            </a:r>
            <a:r>
              <a:rPr lang="es" sz="1800">
                <a:solidFill>
                  <a:srgbClr val="BB0000"/>
                </a:solidFill>
              </a:rPr>
              <a:t>imanes y vuelva a intentarlo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2"/>
          </p:nvPr>
        </p:nvSpPr>
        <p:spPr>
          <a:xfrm>
            <a:off x="4315389" y="789713"/>
            <a:ext cx="4642820" cy="47708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1600" b="1">
                <a:solidFill>
                  <a:srgbClr val="595959"/>
                </a:solidFill>
              </a:rPr>
              <a:t>SOLUCIONES DE PROBLEMAS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  <p:pic>
        <p:nvPicPr>
          <p:cNvPr id="278" name="Shape 27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329" r="-59"/>
          <a:stretch/>
        </p:blipFill>
        <p:spPr>
          <a:xfrm>
            <a:off x="129800" y="1456525"/>
            <a:ext cx="3298947" cy="251249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 txBox="1">
            <a:spLocks noGrp="1"/>
          </p:cNvSpPr>
          <p:nvPr>
            <p:ph type="body" idx="4"/>
          </p:nvPr>
        </p:nvSpPr>
        <p:spPr>
          <a:xfrm>
            <a:off x="5573887" y="172357"/>
            <a:ext cx="3392099" cy="501599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13765" y="1372790"/>
            <a:ext cx="8525399" cy="3394500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61111"/>
              <a:buNone/>
            </a:pPr>
            <a:r>
              <a:rPr lang="es" sz="1800">
                <a:solidFill>
                  <a:srgbClr val="B70F20"/>
                </a:solidFill>
              </a:rPr>
              <a:t>Usted puede agregar múltiples pistas de solenoides juntas para formar una larga pista:</a:t>
            </a:r>
          </a:p>
          <a:p>
            <a:pPr marL="457200" lvl="0" indent="-298450" rtl="0">
              <a:spcBef>
                <a:spcPts val="0"/>
              </a:spcBef>
              <a:buClr>
                <a:srgbClr val="B70F20"/>
              </a:buClr>
              <a:buSzPct val="61111"/>
              <a:buFont typeface="Arial"/>
              <a:buChar char="●"/>
            </a:pPr>
            <a:r>
              <a:rPr lang="es" sz="1800">
                <a:solidFill>
                  <a:srgbClr val="B70F20"/>
                </a:solidFill>
              </a:rPr>
              <a:t>Asegúrese de que los dos solenoides se enrollan en la misma dirección (si están enrollados en direcciones opuestas, no se pueden combinar)</a:t>
            </a:r>
          </a:p>
          <a:p>
            <a:pPr marL="457200" lvl="0" indent="-298450" rtl="0">
              <a:spcBef>
                <a:spcPts val="0"/>
              </a:spcBef>
              <a:buClr>
                <a:srgbClr val="B70F20"/>
              </a:buClr>
              <a:buSzPct val="61111"/>
              <a:buFont typeface="Arial"/>
              <a:buChar char="●"/>
            </a:pPr>
            <a:r>
              <a:rPr lang="es" sz="1800">
                <a:solidFill>
                  <a:srgbClr val="B70F20"/>
                </a:solidFill>
              </a:rPr>
              <a:t>Inserte una varilla a través de cada solenoide y juntelos </a:t>
            </a:r>
          </a:p>
          <a:p>
            <a:pPr marL="457200" lvl="0" indent="-298450" rtl="0">
              <a:spcBef>
                <a:spcPts val="0"/>
              </a:spcBef>
              <a:buClr>
                <a:srgbClr val="B70F20"/>
              </a:buClr>
              <a:buSzPct val="61111"/>
              <a:buFont typeface="Arial"/>
              <a:buChar char="●"/>
            </a:pPr>
            <a:r>
              <a:rPr lang="es" sz="1800">
                <a:solidFill>
                  <a:srgbClr val="B70F20"/>
                </a:solidFill>
              </a:rPr>
              <a:t>Utilizar con cuidado cinta adhesiva para conectar los dos extremos juntos, teniendo cuidado de no deformar la forma lisa y circular de los solenoides (o de lo contrario el tren se enganchara)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457200" lvl="0" indent="-298450" rtl="0">
              <a:spcBef>
                <a:spcPts val="0"/>
              </a:spcBef>
              <a:buClr>
                <a:srgbClr val="B70F20"/>
              </a:buClr>
              <a:buSzPct val="61111"/>
              <a:buFont typeface="Arial"/>
              <a:buChar char="●"/>
            </a:pPr>
            <a:r>
              <a:rPr lang="es" sz="1800">
                <a:solidFill>
                  <a:srgbClr val="B70F20"/>
                </a:solidFill>
              </a:rPr>
              <a:t>Saque la varilla de los solenoides</a:t>
            </a:r>
          </a:p>
          <a:p>
            <a:pPr marR="0" lvl="0" algn="l" rtl="0">
              <a:lnSpc>
                <a:spcPct val="143333"/>
              </a:lnSpc>
              <a:spcBef>
                <a:spcPts val="0"/>
              </a:spcBef>
              <a:buNone/>
            </a:pPr>
            <a:endParaRPr sz="2400">
              <a:solidFill>
                <a:srgbClr val="BB0000"/>
              </a:solidFill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body" idx="2"/>
          </p:nvPr>
        </p:nvSpPr>
        <p:spPr>
          <a:xfrm>
            <a:off x="5573887" y="172357"/>
            <a:ext cx="3392099" cy="501599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body" idx="3"/>
          </p:nvPr>
        </p:nvSpPr>
        <p:spPr>
          <a:xfrm>
            <a:off x="4323189" y="784863"/>
            <a:ext cx="4642800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1600" b="1">
                <a:solidFill>
                  <a:srgbClr val="4D4D4D"/>
                </a:solidFill>
              </a:rPr>
              <a:t>NIVEL AVANZADO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5573887" y="172357"/>
            <a:ext cx="3392099" cy="501599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body" idx="2"/>
          </p:nvPr>
        </p:nvSpPr>
        <p:spPr>
          <a:xfrm>
            <a:off x="-1" y="784875"/>
            <a:ext cx="9144000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1600" b="1">
                <a:solidFill>
                  <a:srgbClr val="4D4D4D"/>
                </a:solidFill>
              </a:rPr>
              <a:t>¿Puedes averiguar cómo funciona?</a:t>
            </a: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 l="1097" b="12426"/>
          <a:stretch/>
        </p:blipFill>
        <p:spPr>
          <a:xfrm>
            <a:off x="2488200" y="1261875"/>
            <a:ext cx="4167600" cy="36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5602662" y="912390"/>
            <a:ext cx="3265200" cy="3394500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43333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Fluye como el agua en un arroyo</a:t>
            </a:r>
          </a:p>
          <a:p>
            <a:pPr marL="457200" marR="0" lvl="0" indent="-419100" algn="l" rtl="0">
              <a:lnSpc>
                <a:spcPct val="143333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Va de potencial mayor a menor como una corriente fluye desde la parte superior a la parte inferior de una colina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457200" marR="0" lvl="0" indent="-374650" algn="l" rtl="0">
              <a:lnSpc>
                <a:spcPct val="143333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La electricidad viaja a través del</a:t>
            </a:r>
            <a:r>
              <a:rPr lang="es" sz="1100">
                <a:solidFill>
                  <a:schemeClr val="dk1"/>
                </a:solidFill>
              </a:rPr>
              <a:t> </a:t>
            </a:r>
            <a:r>
              <a:rPr lang="es" sz="1800">
                <a:solidFill>
                  <a:srgbClr val="BB0000"/>
                </a:solidFill>
              </a:rPr>
              <a:t>material conductor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6661375" y="172350"/>
            <a:ext cx="2304599" cy="501599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lvl="0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3"/>
          </p:nvPr>
        </p:nvSpPr>
        <p:spPr>
          <a:xfrm>
            <a:off x="330414" y="748863"/>
            <a:ext cx="4642800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2400" b="1">
                <a:solidFill>
                  <a:srgbClr val="595959"/>
                </a:solidFill>
              </a:rPr>
              <a:t>ELECTRICIDAD</a:t>
            </a:r>
          </a:p>
        </p:txBody>
      </p:sp>
      <p:pic>
        <p:nvPicPr>
          <p:cNvPr id="78" name="Shape 7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9250" r="7216"/>
          <a:stretch/>
        </p:blipFill>
        <p:spPr>
          <a:xfrm>
            <a:off x="175710" y="1546520"/>
            <a:ext cx="5307044" cy="267399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175700" y="4541150"/>
            <a:ext cx="4514399" cy="47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s" sz="1100" u="sng">
                <a:solidFill>
                  <a:schemeClr val="hlink"/>
                </a:solidFill>
                <a:hlinkClick r:id="rId4"/>
              </a:rPr>
              <a:t>http://globe-views.com/dcim/dreams/electricity/electricity-05.jpg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94" b="-93"/>
          <a:stretch/>
        </p:blipFill>
        <p:spPr>
          <a:xfrm>
            <a:off x="1176425" y="1103343"/>
            <a:ext cx="3675461" cy="367252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467150" y="172350"/>
            <a:ext cx="2499000" cy="501599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lvl="0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body" idx="3"/>
          </p:nvPr>
        </p:nvSpPr>
        <p:spPr>
          <a:xfrm>
            <a:off x="4323339" y="782538"/>
            <a:ext cx="4642800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1600" b="1">
                <a:solidFill>
                  <a:srgbClr val="595959"/>
                </a:solidFill>
              </a:rPr>
              <a:t>LA ELECTRICIDAD PUEDE VIAJAR A TRAVÉS DE PLÁSTICO?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5553875" y="4192375"/>
            <a:ext cx="3146399" cy="61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s" sz="1100" u="sng">
                <a:solidFill>
                  <a:schemeClr val="hlink"/>
                </a:solidFill>
                <a:hlinkClick r:id="rId4"/>
              </a:rPr>
              <a:t>http://www.banthebottle.net/wp-content/uploads/2012/05/RecycleSymbol_wPlasticBottles.jpg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298823" y="1372790"/>
            <a:ext cx="8540270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25000"/>
              <a:buFont typeface="Arial"/>
              <a:buNone/>
            </a:pPr>
            <a:r>
              <a:rPr lang="es" sz="3200">
                <a:solidFill>
                  <a:srgbClr val="BB0000"/>
                </a:solidFill>
              </a:rPr>
              <a:t>¡NO!</a:t>
            </a:r>
            <a:r>
              <a:rPr lang="es" sz="1100">
                <a:solidFill>
                  <a:schemeClr val="dk1"/>
                </a:solidFill>
              </a:rPr>
              <a:t>  </a:t>
            </a:r>
            <a:r>
              <a:rPr lang="es" sz="3200">
                <a:solidFill>
                  <a:srgbClr val="BB0000"/>
                </a:solidFill>
              </a:rPr>
              <a:t>El plástico no puede conducir la electricidad.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Font typeface="Arial"/>
              <a:buNone/>
            </a:pPr>
            <a:endParaRPr sz="3200" b="0" i="0" u="none" strike="noStrike" cap="none" baseline="0">
              <a:solidFill>
                <a:srgbClr val="BB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25000"/>
              <a:buFont typeface="Arial"/>
              <a:buNone/>
            </a:pPr>
            <a:r>
              <a:rPr lang="es" sz="3200">
                <a:solidFill>
                  <a:srgbClr val="BB0000"/>
                </a:solidFill>
              </a:rPr>
              <a:t>¿Pueden pensar en un material que sea conductor de electricidad?</a:t>
            </a:r>
            <a:r>
              <a:rPr lang="es" sz="1100">
                <a:solidFill>
                  <a:schemeClr val="dk1"/>
                </a:solidFill>
              </a:rPr>
              <a:t> </a:t>
            </a:r>
            <a:r>
              <a:rPr lang="es" sz="3200" b="0" i="0" u="none" strike="noStrike" cap="none" baseline="0">
                <a:solidFill>
                  <a:srgbClr val="BB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6704522" y="172350"/>
            <a:ext cx="2261699" cy="501599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lvl="0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298826" y="789725"/>
            <a:ext cx="8659199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2400" b="1">
                <a:solidFill>
                  <a:srgbClr val="595959"/>
                </a:solidFill>
              </a:rPr>
              <a:t>EL PLÁSTICO PUEDE CONDUCIR LA ELECTRICIDAD?</a:t>
            </a:r>
            <a:r>
              <a:rPr lang="es" sz="1100">
                <a:solidFill>
                  <a:schemeClr val="dk1"/>
                </a:solidFill>
              </a:rPr>
              <a:t> </a:t>
            </a:r>
            <a:r>
              <a:rPr lang="es" sz="24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15580"/>
          <a:stretch/>
        </p:blipFill>
        <p:spPr>
          <a:xfrm>
            <a:off x="-1" y="692950"/>
            <a:ext cx="4315399" cy="44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285992" y="1748990"/>
            <a:ext cx="4701599" cy="3394500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25000"/>
              <a:buFont typeface="Arial"/>
              <a:buNone/>
            </a:pPr>
            <a:r>
              <a:rPr lang="es" sz="3200">
                <a:solidFill>
                  <a:srgbClr val="BB0000"/>
                </a:solidFill>
              </a:rPr>
              <a:t>¡SÍ! </a:t>
            </a:r>
          </a:p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25000"/>
              <a:buFont typeface="Arial"/>
              <a:buNone/>
            </a:pPr>
            <a:r>
              <a:rPr lang="es" sz="3200">
                <a:solidFill>
                  <a:srgbClr val="BB0000"/>
                </a:solidFill>
              </a:rPr>
              <a:t>El cobre es un conductor!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3"/>
          </p:nvPr>
        </p:nvSpPr>
        <p:spPr>
          <a:xfrm>
            <a:off x="6611025" y="172350"/>
            <a:ext cx="2355000" cy="501599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lvl="0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4"/>
          </p:nvPr>
        </p:nvSpPr>
        <p:spPr>
          <a:xfrm>
            <a:off x="4442400" y="803400"/>
            <a:ext cx="4701599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1800" b="1">
                <a:solidFill>
                  <a:srgbClr val="595959"/>
                </a:solidFill>
              </a:rPr>
              <a:t>LA ELECTRICIDAD PUEDE VIAJAR A TRAVÉS DE COBRE?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4442400" y="4559225"/>
            <a:ext cx="4076400" cy="37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s" sz="1100" u="sng">
                <a:solidFill>
                  <a:schemeClr val="hlink"/>
                </a:solidFill>
                <a:hlinkClick r:id="rId4"/>
              </a:rPr>
              <a:t>http://stonesteel-ltd.com/media/categories/67382829-59c9-42b4-8b5a-9c3312e6bcdc.jpg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137592" y="1372790"/>
            <a:ext cx="4701599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BB0000"/>
              </a:buClr>
              <a:buSzPct val="25000"/>
              <a:buFont typeface="Arial"/>
              <a:buNone/>
            </a:pPr>
            <a:r>
              <a:rPr lang="es" sz="3200" dirty="0">
                <a:solidFill>
                  <a:srgbClr val="BB0000"/>
                </a:solidFill>
              </a:rPr>
              <a:t>Imanes también </a:t>
            </a:r>
            <a:r>
              <a:rPr lang="en-US" sz="3200" dirty="0" err="1" smtClean="0">
                <a:solidFill>
                  <a:srgbClr val="BB0000"/>
                </a:solidFill>
              </a:rPr>
              <a:t>pueden</a:t>
            </a:r>
            <a:r>
              <a:rPr lang="en-US" sz="3200" dirty="0" smtClean="0">
                <a:solidFill>
                  <a:srgbClr val="BB0000"/>
                </a:solidFill>
              </a:rPr>
              <a:t> </a:t>
            </a:r>
            <a:r>
              <a:rPr lang="en-US" sz="3200" dirty="0" err="1" smtClean="0">
                <a:solidFill>
                  <a:srgbClr val="BB0000"/>
                </a:solidFill>
              </a:rPr>
              <a:t>ser</a:t>
            </a:r>
            <a:r>
              <a:rPr lang="es" sz="3200" dirty="0" smtClean="0">
                <a:solidFill>
                  <a:srgbClr val="BB0000"/>
                </a:solidFill>
              </a:rPr>
              <a:t> </a:t>
            </a:r>
            <a:r>
              <a:rPr lang="es" sz="3200" dirty="0">
                <a:solidFill>
                  <a:srgbClr val="BB0000"/>
                </a:solidFill>
              </a:rPr>
              <a:t>conductores!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6531871" y="172350"/>
            <a:ext cx="2434199" cy="501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lvl="0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  <a:p>
            <a:pPr>
              <a:spcBef>
                <a:spcPts val="0"/>
              </a:spcBef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109434" y="789725"/>
            <a:ext cx="8848799" cy="47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1800" b="1">
                <a:solidFill>
                  <a:srgbClr val="595959"/>
                </a:solidFill>
              </a:rPr>
              <a:t>CONDUCTORES</a:t>
            </a:r>
          </a:p>
          <a:p>
            <a:pPr algn="ctr">
              <a:spcBef>
                <a:spcPts val="0"/>
              </a:spcBef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04155"/>
            <a:ext cx="4137599" cy="289631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5047750" y="4352800"/>
            <a:ext cx="3447299" cy="50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http://images.huffingtonpost.com/2010-12-27-MAGNETSHUTTER.jpg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298823" y="1372790"/>
            <a:ext cx="8540270" cy="3394472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3200">
                <a:solidFill>
                  <a:srgbClr val="BB0000"/>
                </a:solidFill>
              </a:rPr>
              <a:t>Vamos a hacer un electroimán haciendo pasar una corriente eléctrica a través de un cable de cobre</a:t>
            </a:r>
          </a:p>
          <a:p>
            <a:pPr marL="1005839" marR="0" lvl="3" indent="-459739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" sz="2000">
                <a:solidFill>
                  <a:schemeClr val="dk1"/>
                </a:solidFill>
              </a:rPr>
              <a:t>Eso crea un campo magnético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2971800" marR="0" lvl="5" indent="-4572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" sz="2000">
                <a:solidFill>
                  <a:schemeClr val="dk1"/>
                </a:solidFill>
              </a:rPr>
              <a:t>Eso crea una fuerza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0" marR="0" lvl="2" indent="127000" algn="l" rtl="0">
              <a:spcBef>
                <a:spcPts val="0"/>
              </a:spcBef>
              <a:buClr>
                <a:srgbClr val="595959"/>
              </a:buClr>
              <a:buFont typeface="Arial"/>
              <a:buNone/>
            </a:pPr>
            <a:endParaRPr sz="2000" b="0" i="0" u="none" strike="noStrike" cap="none" baseline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3200">
                <a:solidFill>
                  <a:srgbClr val="BB0000"/>
                </a:solidFill>
              </a:rPr>
              <a:t>La fuerza empujará el tren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0" marR="0" lvl="0" indent="0" algn="l" rtl="0">
              <a:lnSpc>
                <a:spcPct val="107500"/>
              </a:lnSpc>
              <a:spcBef>
                <a:spcPts val="0"/>
              </a:spcBef>
              <a:buClr>
                <a:srgbClr val="BB0000"/>
              </a:buClr>
              <a:buFont typeface="Arial"/>
              <a:buNone/>
            </a:pPr>
            <a:endParaRPr sz="3200" b="0" i="0" u="none" strike="noStrike" cap="none" baseline="0">
              <a:solidFill>
                <a:srgbClr val="BB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6524700" y="172350"/>
            <a:ext cx="2441399" cy="501599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lvl="0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298825" y="789713"/>
            <a:ext cx="8659499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16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ELECTROMAGNET</a:t>
            </a:r>
            <a:r>
              <a:rPr lang="es" sz="1600" b="1">
                <a:solidFill>
                  <a:srgbClr val="666666"/>
                </a:solidFill>
              </a:rPr>
              <a:t>Í</a:t>
            </a:r>
            <a:r>
              <a:rPr lang="es" sz="1600" b="1" i="0" u="none" strike="noStrike" cap="none" baseline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SMO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315389" y="4743450"/>
            <a:ext cx="3363000" cy="323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http://www2.ece.ohio-state.edu/~anderson/Outreach_speaker.html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137592" y="1266715"/>
            <a:ext cx="4701599" cy="3394500"/>
          </a:xfrm>
          <a:prstGeom prst="rect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43333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Cada imán tiene dos polos</a:t>
            </a:r>
          </a:p>
          <a:p>
            <a:pPr marL="1005839" marR="0" lvl="3" indent="-447039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chemeClr val="dk1"/>
                </a:solidFill>
              </a:rPr>
              <a:t>Polo Norte</a:t>
            </a:r>
          </a:p>
          <a:p>
            <a:pPr marL="1005839" marR="0" lvl="3" indent="-447039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chemeClr val="dk1"/>
                </a:solidFill>
              </a:rPr>
              <a:t>Polo Sur</a:t>
            </a:r>
          </a:p>
          <a:p>
            <a:pPr marL="457200" marR="0" lvl="0" indent="-419100" algn="l" rtl="0">
              <a:lnSpc>
                <a:spcPct val="143333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Incluso si un imán se rompe todavía tiene dos polos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457200" marR="0" lvl="0" indent="-419100" algn="l" rtl="0">
              <a:lnSpc>
                <a:spcPct val="143333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Los polos iguales se repelen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1005839" marR="0" lvl="3" indent="-447039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chemeClr val="dk1"/>
                </a:solidFill>
              </a:rPr>
              <a:t>Sur repele Sur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1005839" marR="0" lvl="3" indent="-447039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chemeClr val="dk1"/>
                </a:solidFill>
              </a:rPr>
              <a:t>Norte repele Norte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  <a:p>
            <a:pPr marL="457200" marR="0" lvl="0" indent="-419100" algn="l" rtl="0">
              <a:lnSpc>
                <a:spcPct val="143333"/>
              </a:lnSpc>
              <a:spcBef>
                <a:spcPts val="0"/>
              </a:spcBef>
              <a:buClr>
                <a:srgbClr val="BB0000"/>
              </a:buClr>
              <a:buSzPct val="100000"/>
              <a:buFont typeface="Arial"/>
              <a:buChar char="•"/>
            </a:pPr>
            <a:r>
              <a:rPr lang="es" sz="1800">
                <a:solidFill>
                  <a:srgbClr val="BB0000"/>
                </a:solidFill>
              </a:rPr>
              <a:t>Los polos opuestos se atraen</a:t>
            </a:r>
            <a:r>
              <a:rPr lang="es" sz="1100">
                <a:solidFill>
                  <a:schemeClr val="dk1"/>
                </a:solidFill>
              </a:rPr>
              <a:t> 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6265725" y="172350"/>
            <a:ext cx="2700299" cy="501599"/>
          </a:xfrm>
          <a:prstGeom prst="rect">
            <a:avLst/>
          </a:prstGeom>
          <a:noFill/>
          <a:ln w="9525" cap="flat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s" sz="1300">
                <a:solidFill>
                  <a:schemeClr val="lt1"/>
                </a:solidFill>
              </a:rPr>
              <a:t>FACULTAD DE INGENIERÍA</a:t>
            </a:r>
          </a:p>
          <a:p>
            <a:pPr lvl="0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26153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endParaRPr sz="1300">
              <a:solidFill>
                <a:schemeClr val="lt1"/>
              </a:solidFill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3"/>
          </p:nvPr>
        </p:nvSpPr>
        <p:spPr>
          <a:xfrm>
            <a:off x="4315389" y="789713"/>
            <a:ext cx="4642800" cy="476999"/>
          </a:xfrm>
          <a:prstGeom prst="rect">
            <a:avLst/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25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es" sz="2400" b="1">
                <a:solidFill>
                  <a:srgbClr val="595959"/>
                </a:solidFill>
              </a:rPr>
              <a:t>LOS IMANES</a:t>
            </a:r>
          </a:p>
        </p:txBody>
      </p:sp>
      <p:pic>
        <p:nvPicPr>
          <p:cNvPr id="128" name="Shape 128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111" r="81"/>
          <a:stretch/>
        </p:blipFill>
        <p:spPr>
          <a:xfrm>
            <a:off x="325077" y="1974017"/>
            <a:ext cx="2755385" cy="20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732118" y="4743450"/>
            <a:ext cx="2960687" cy="1964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es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http://www.swe.org/iac/lp/magnets_03.html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4315389" y="4743450"/>
            <a:ext cx="3362878" cy="3231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s" sz="11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http://www2.ece.ohio-state.edu/~anderson/Outreach_speaker.html</a:t>
            </a:r>
          </a:p>
        </p:txBody>
      </p:sp>
    </p:spTree>
  </p:cSld>
  <p:clrMapOvr>
    <a:masterClrMapping/>
  </p:clrMapOvr>
  <p:transition xmlns:p14="http://schemas.microsoft.com/office/powerpoint/2010/main" spd="slow">
    <p:fade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996</Words>
  <Application>Microsoft Macintosh PowerPoint</Application>
  <PresentationFormat>On-screen Show (16:9)</PresentationFormat>
  <Paragraphs>164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simple-light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Betty Lise</cp:lastModifiedBy>
  <cp:revision>1</cp:revision>
  <dcterms:modified xsi:type="dcterms:W3CDTF">2015-07-24T14:56:24Z</dcterms:modified>
</cp:coreProperties>
</file>