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289" r:id="rId3"/>
    <p:sldId id="290" r:id="rId4"/>
    <p:sldId id="295" r:id="rId5"/>
    <p:sldId id="291" r:id="rId6"/>
    <p:sldId id="267" r:id="rId7"/>
    <p:sldId id="292" r:id="rId8"/>
    <p:sldId id="269" r:id="rId9"/>
    <p:sldId id="293" r:id="rId10"/>
    <p:sldId id="258" r:id="rId11"/>
    <p:sldId id="260" r:id="rId12"/>
    <p:sldId id="294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44" r:id="rId21"/>
    <p:sldId id="303" r:id="rId22"/>
    <p:sldId id="304" r:id="rId23"/>
    <p:sldId id="305" r:id="rId24"/>
    <p:sldId id="306" r:id="rId25"/>
    <p:sldId id="309" r:id="rId26"/>
    <p:sldId id="307" r:id="rId27"/>
    <p:sldId id="310" r:id="rId28"/>
    <p:sldId id="308" r:id="rId29"/>
    <p:sldId id="311" r:id="rId30"/>
    <p:sldId id="312" r:id="rId31"/>
    <p:sldId id="313" r:id="rId32"/>
    <p:sldId id="315" r:id="rId33"/>
    <p:sldId id="314" r:id="rId34"/>
    <p:sldId id="316" r:id="rId35"/>
    <p:sldId id="317" r:id="rId36"/>
    <p:sldId id="318" r:id="rId37"/>
    <p:sldId id="319" r:id="rId38"/>
    <p:sldId id="320" r:id="rId39"/>
    <p:sldId id="323" r:id="rId40"/>
    <p:sldId id="321" r:id="rId41"/>
    <p:sldId id="324" r:id="rId42"/>
    <p:sldId id="322" r:id="rId43"/>
    <p:sldId id="328" r:id="rId44"/>
    <p:sldId id="325" r:id="rId45"/>
    <p:sldId id="326" r:id="rId46"/>
    <p:sldId id="327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40" r:id="rId58"/>
    <p:sldId id="341" r:id="rId59"/>
    <p:sldId id="342" r:id="rId60"/>
    <p:sldId id="279" r:id="rId61"/>
    <p:sldId id="280" r:id="rId62"/>
    <p:sldId id="281" r:id="rId63"/>
    <p:sldId id="282" r:id="rId64"/>
    <p:sldId id="283" r:id="rId65"/>
    <p:sldId id="343" r:id="rId66"/>
    <p:sldId id="345" r:id="rId67"/>
    <p:sldId id="346" r:id="rId68"/>
    <p:sldId id="356" r:id="rId69"/>
    <p:sldId id="357" r:id="rId70"/>
    <p:sldId id="358" r:id="rId71"/>
    <p:sldId id="359" r:id="rId72"/>
    <p:sldId id="347" r:id="rId73"/>
    <p:sldId id="361" r:id="rId74"/>
    <p:sldId id="348" r:id="rId75"/>
    <p:sldId id="362" r:id="rId76"/>
    <p:sldId id="364" r:id="rId77"/>
    <p:sldId id="363" r:id="rId78"/>
    <p:sldId id="365" r:id="rId79"/>
    <p:sldId id="366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16"/>
    <p:restoredTop sz="94674"/>
  </p:normalViewPr>
  <p:slideViewPr>
    <p:cSldViewPr>
      <p:cViewPr varScale="1">
        <p:scale>
          <a:sx n="124" d="100"/>
          <a:sy n="124" d="100"/>
        </p:scale>
        <p:origin x="95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01937-215F-A04F-AEF9-16EE5CB3D4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59DC0-904E-8845-84F5-1A972B1EF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6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B768F-3331-604B-96E9-EAD6D806B6C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33DD6-B7B5-4443-9F86-58488798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3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33DD6-B7B5-4443-9F86-58488798AB5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4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33DD6-B7B5-4443-9F86-58488798AB5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03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33DD6-B7B5-4443-9F86-58488798AB5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9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33DD6-B7B5-4443-9F86-58488798AB5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3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1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5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8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B9328-7976-46E8-9A3D-B1EC9754F85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6BB82-EEDC-441D-BD0A-40C12797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1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" TargetMode="External"/><Relationship Id="rId2" Type="http://schemas.openxmlformats.org/officeDocument/2006/relationships/hyperlink" Target="https://www.flickr.com/people/28643050@N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28643050@N06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sa/2.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5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Op-Amp Oscillator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96139"/>
            <a:ext cx="3011325" cy="275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62" y="5791200"/>
            <a:ext cx="444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Capacitor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Store electrical energy in an electric field (static electricity).</a:t>
            </a:r>
          </a:p>
          <a:p>
            <a:r>
              <a:rPr lang="en-US" dirty="0"/>
              <a:t>Uses include:</a:t>
            </a:r>
          </a:p>
          <a:p>
            <a:pPr lvl="1"/>
            <a:r>
              <a:rPr lang="en-US" dirty="0"/>
              <a:t>Timing circuits</a:t>
            </a:r>
          </a:p>
          <a:p>
            <a:pPr lvl="1"/>
            <a:r>
              <a:rPr lang="en-US" dirty="0"/>
              <a:t>Coupling circuits</a:t>
            </a:r>
          </a:p>
          <a:p>
            <a:pPr lvl="1"/>
            <a:r>
              <a:rPr lang="en-US" dirty="0"/>
              <a:t>Energy storage</a:t>
            </a:r>
          </a:p>
          <a:p>
            <a:pPr lvl="1"/>
            <a:r>
              <a:rPr lang="en-US" dirty="0"/>
              <a:t>Bypass circuits</a:t>
            </a:r>
          </a:p>
          <a:p>
            <a:pPr lvl="1"/>
            <a:r>
              <a:rPr lang="en-US" dirty="0"/>
              <a:t>Filter circuits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3566" y="6137199"/>
            <a:ext cx="1409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Eric Schrader</a:t>
            </a:r>
            <a:endParaRPr lang="en-US" dirty="0"/>
          </a:p>
          <a:p>
            <a:r>
              <a:rPr lang="en-US" dirty="0">
                <a:hlinkClick r:id="rId3"/>
              </a:rPr>
              <a:t>CC BY-SA 2.0</a:t>
            </a:r>
            <a:endParaRPr lang="en-US" dirty="0"/>
          </a:p>
        </p:txBody>
      </p:sp>
      <p:pic>
        <p:nvPicPr>
          <p:cNvPr id="2051" name="Picture 3" descr="E:\Presentations\OP-OSC\Types_of_capacitor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3124200" cy="1443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4800600"/>
            <a:ext cx="3581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esentations\OP-OSC\Capacitors_(718959713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2050"/>
            <a:ext cx="7848600" cy="5228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73566" y="6137199"/>
            <a:ext cx="1409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Eric Schrader</a:t>
            </a:r>
            <a:endParaRPr lang="en-US" dirty="0"/>
          </a:p>
          <a:p>
            <a:r>
              <a:rPr lang="en-US" dirty="0">
                <a:hlinkClick r:id="rId4"/>
              </a:rPr>
              <a:t>CC BY-SA 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0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icon on the schematic represents an actual component</a:t>
            </a:r>
          </a:p>
        </p:txBody>
      </p:sp>
      <p:sp>
        <p:nvSpPr>
          <p:cNvPr id="8" name="Oval 7"/>
          <p:cNvSpPr/>
          <p:nvPr/>
        </p:nvSpPr>
        <p:spPr>
          <a:xfrm>
            <a:off x="4267200" y="28194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5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amplifier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4151312" cy="4114800"/>
          </a:xfrm>
        </p:spPr>
        <p:txBody>
          <a:bodyPr/>
          <a:lstStyle/>
          <a:p>
            <a:r>
              <a:rPr lang="en-US" dirty="0"/>
              <a:t>Has two inputs</a:t>
            </a:r>
          </a:p>
          <a:p>
            <a:r>
              <a:rPr lang="en-US" dirty="0"/>
              <a:t>Function depends on circuit around it</a:t>
            </a:r>
          </a:p>
          <a:p>
            <a:pPr lvl="1"/>
            <a:r>
              <a:rPr lang="en-US" dirty="0"/>
              <a:t>Highly versatile</a:t>
            </a:r>
          </a:p>
          <a:p>
            <a:r>
              <a:rPr lang="en-US" dirty="0"/>
              <a:t>We’ll use one</a:t>
            </a:r>
          </a:p>
          <a:p>
            <a:pPr lvl="1"/>
            <a:r>
              <a:rPr lang="en-US" dirty="0"/>
              <a:t>It will function as a comparator</a:t>
            </a:r>
          </a:p>
        </p:txBody>
      </p:sp>
      <p:pic>
        <p:nvPicPr>
          <p:cNvPr id="5" name="Content Placeholder 4" descr="op amp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069" b="-111069"/>
          <a:stretch>
            <a:fillRect/>
          </a:stretch>
        </p:blipFill>
        <p:spPr>
          <a:xfrm>
            <a:off x="5133975" y="762000"/>
            <a:ext cx="3810000" cy="4114800"/>
          </a:xfrm>
        </p:spPr>
      </p:pic>
      <p:sp>
        <p:nvSpPr>
          <p:cNvPr id="7" name="Oval 6"/>
          <p:cNvSpPr/>
          <p:nvPr/>
        </p:nvSpPr>
        <p:spPr bwMode="auto">
          <a:xfrm>
            <a:off x="7162800" y="4610100"/>
            <a:ext cx="825355" cy="76200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6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029200" y="4648200"/>
            <a:ext cx="2017712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32" y="4075113"/>
            <a:ext cx="3230219" cy="22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come in one package</a:t>
            </a:r>
          </a:p>
        </p:txBody>
      </p:sp>
      <p:pic>
        <p:nvPicPr>
          <p:cNvPr id="5" name="Content Placeholder 4" descr="op amp pinout.tiff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783" b="-22783"/>
          <a:stretch>
            <a:fillRect/>
          </a:stretch>
        </p:blipFill>
        <p:spPr/>
      </p:pic>
      <p:pic>
        <p:nvPicPr>
          <p:cNvPr id="8" name="Content Placeholder 7" descr="ci8(1)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00" b="-400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787530" y="2590800"/>
            <a:ext cx="162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DIMPLE</a:t>
            </a:r>
          </a:p>
        </p:txBody>
      </p:sp>
      <p:sp>
        <p:nvSpPr>
          <p:cNvPr id="10" name="Bent Arrow 9"/>
          <p:cNvSpPr/>
          <p:nvPr/>
        </p:nvSpPr>
        <p:spPr bwMode="auto">
          <a:xfrm flipV="1">
            <a:off x="1600200" y="2960132"/>
            <a:ext cx="381000" cy="849868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2221468"/>
            <a:ext cx="265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Indicates pin numbering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507500" y="2590800"/>
            <a:ext cx="13505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5693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4075112" cy="4114800"/>
          </a:xfrm>
        </p:spPr>
        <p:txBody>
          <a:bodyPr/>
          <a:lstStyle/>
          <a:p>
            <a:r>
              <a:rPr lang="en-US" dirty="0"/>
              <a:t>Output depends on which input has a higher voltage</a:t>
            </a:r>
          </a:p>
          <a:p>
            <a:pPr lvl="1"/>
            <a:r>
              <a:rPr lang="en-US" dirty="0"/>
              <a:t>If inverting input is higher, output is V-</a:t>
            </a:r>
          </a:p>
          <a:p>
            <a:pPr lvl="1"/>
            <a:r>
              <a:rPr lang="en-US" dirty="0"/>
              <a:t>If non-inverting input is higher, output is V+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160" y="2667000"/>
            <a:ext cx="30292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9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will the output be?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839" y="3048000"/>
            <a:ext cx="3507697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8190" y="47244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8190" y="38100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3396734"/>
            <a:ext cx="61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+9V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5100989"/>
            <a:ext cx="532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-9V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022" y="431113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420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will the output be?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839" y="3048000"/>
            <a:ext cx="3507697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8190" y="47244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8190" y="38100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3396734"/>
            <a:ext cx="61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+9V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5100989"/>
            <a:ext cx="532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-9V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022" y="4311134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-9V</a:t>
            </a:r>
          </a:p>
        </p:txBody>
      </p:sp>
    </p:spTree>
    <p:extLst>
      <p:ext uri="{BB962C8B-B14F-4D97-AF65-F5344CB8AC3E}">
        <p14:creationId xmlns:p14="http://schemas.microsoft.com/office/powerpoint/2010/main" val="922008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will the output be?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839" y="3048000"/>
            <a:ext cx="3507697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8190" y="47244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8190" y="381000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3396734"/>
            <a:ext cx="61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+9V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5100989"/>
            <a:ext cx="532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-9V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022" y="431113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8480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will the output be?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839" y="3048000"/>
            <a:ext cx="3507697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8190" y="47244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8190" y="38100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3396734"/>
            <a:ext cx="61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+9V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5100989"/>
            <a:ext cx="532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-9V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022" y="431113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+9V</a:t>
            </a:r>
          </a:p>
        </p:txBody>
      </p:sp>
    </p:spTree>
    <p:extLst>
      <p:ext uri="{BB962C8B-B14F-4D97-AF65-F5344CB8AC3E}">
        <p14:creationId xmlns:p14="http://schemas.microsoft.com/office/powerpoint/2010/main" val="104261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what you will build </a:t>
            </a:r>
          </a:p>
        </p:txBody>
      </p:sp>
      <p:pic>
        <p:nvPicPr>
          <p:cNvPr id="2" name="IMG_26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825" y="1600200"/>
            <a:ext cx="2546350" cy="4525963"/>
          </a:xfrm>
        </p:spPr>
      </p:pic>
    </p:spTree>
    <p:extLst>
      <p:ext uri="{BB962C8B-B14F-4D97-AF65-F5344CB8AC3E}">
        <p14:creationId xmlns:p14="http://schemas.microsoft.com/office/powerpoint/2010/main" val="70334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00200"/>
            <a:ext cx="6425184" cy="4443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icon on the schematic represents an actual component</a:t>
            </a:r>
          </a:p>
        </p:txBody>
      </p:sp>
      <p:sp>
        <p:nvSpPr>
          <p:cNvPr id="8" name="Oval 7"/>
          <p:cNvSpPr/>
          <p:nvPr/>
        </p:nvSpPr>
        <p:spPr>
          <a:xfrm>
            <a:off x="6565392" y="42672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this?</a:t>
            </a:r>
            <a:endParaRPr lang="en-US" dirty="0"/>
          </a:p>
        </p:txBody>
      </p:sp>
      <p:pic>
        <p:nvPicPr>
          <p:cNvPr id="5" name="Content Placeholder 4" descr="diod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0538" y="3649663"/>
            <a:ext cx="2654300" cy="8509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Diode</a:t>
            </a:r>
          </a:p>
          <a:p>
            <a:pPr lvl="1"/>
            <a:r>
              <a:rPr lang="en-US" dirty="0"/>
              <a:t>Lets current flow one direction but not the other</a:t>
            </a:r>
          </a:p>
          <a:p>
            <a:r>
              <a:rPr lang="en-US" dirty="0"/>
              <a:t>LED: current flow produces light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760538" y="3352800"/>
            <a:ext cx="220186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0800000">
            <a:off x="3733800" y="4768334"/>
            <a:ext cx="838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514600" y="3048000"/>
            <a:ext cx="57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4585257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3799" y="4954589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43883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current flow?</a:t>
            </a:r>
          </a:p>
        </p:txBody>
      </p:sp>
      <p:pic>
        <p:nvPicPr>
          <p:cNvPr id="8" name="Content Placeholder 7" descr="single diode circtu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142" y="2514600"/>
            <a:ext cx="5048364" cy="3657600"/>
          </a:xfrm>
        </p:spPr>
      </p:pic>
    </p:spTree>
    <p:extLst>
      <p:ext uri="{BB962C8B-B14F-4D97-AF65-F5344CB8AC3E}">
        <p14:creationId xmlns:p14="http://schemas.microsoft.com/office/powerpoint/2010/main" val="1887795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here?</a:t>
            </a:r>
          </a:p>
        </p:txBody>
      </p:sp>
      <p:pic>
        <p:nvPicPr>
          <p:cNvPr id="12" name="Content Placeholder 11" descr="reverse dio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438400"/>
            <a:ext cx="5048364" cy="3657600"/>
          </a:xfrm>
        </p:spPr>
      </p:pic>
    </p:spTree>
    <p:extLst>
      <p:ext uri="{BB962C8B-B14F-4D97-AF65-F5344CB8AC3E}">
        <p14:creationId xmlns:p14="http://schemas.microsoft.com/office/powerpoint/2010/main" val="1260508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here?</a:t>
            </a:r>
          </a:p>
        </p:txBody>
      </p:sp>
      <p:pic>
        <p:nvPicPr>
          <p:cNvPr id="6" name="Content Placeholder 5" descr="reverse batt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438400"/>
            <a:ext cx="5508302" cy="3657600"/>
          </a:xfrm>
        </p:spPr>
      </p:pic>
    </p:spTree>
    <p:extLst>
      <p:ext uri="{BB962C8B-B14F-4D97-AF65-F5344CB8AC3E}">
        <p14:creationId xmlns:p14="http://schemas.microsoft.com/office/powerpoint/2010/main" val="44824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icon on the schematic represents an actual component</a:t>
            </a:r>
          </a:p>
        </p:txBody>
      </p:sp>
      <p:sp>
        <p:nvSpPr>
          <p:cNvPr id="8" name="Oval 7"/>
          <p:cNvSpPr/>
          <p:nvPr/>
        </p:nvSpPr>
        <p:spPr>
          <a:xfrm>
            <a:off x="3581400" y="46482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“Ground”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3596481"/>
            <a:ext cx="640080" cy="5334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We’ll use it as a reference point</a:t>
            </a:r>
          </a:p>
          <a:p>
            <a:r>
              <a:rPr lang="en-US" dirty="0"/>
              <a:t>Anything connected to ground is by definition at zero volts</a:t>
            </a:r>
          </a:p>
        </p:txBody>
      </p:sp>
    </p:spTree>
    <p:extLst>
      <p:ext uri="{BB962C8B-B14F-4D97-AF65-F5344CB8AC3E}">
        <p14:creationId xmlns:p14="http://schemas.microsoft.com/office/powerpoint/2010/main" val="16817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5800" y="5029200"/>
            <a:ext cx="99060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500" y="48445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" y="113972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 </a:t>
            </a:r>
            <a:r>
              <a:rPr lang="en-US">
                <a:solidFill>
                  <a:srgbClr val="FF0000"/>
                </a:solidFill>
              </a:rPr>
              <a:t>the voltage </a:t>
            </a:r>
            <a:r>
              <a:rPr lang="en-US" dirty="0">
                <a:solidFill>
                  <a:srgbClr val="FF0000"/>
                </a:solidFill>
              </a:rPr>
              <a:t>here?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800" y="1601393"/>
            <a:ext cx="99060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2200" y="1277375"/>
            <a:ext cx="285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It is 9V higher than ground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Ground is at 0 V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Thus this point is at +9 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9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5800" y="5029200"/>
            <a:ext cx="99060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500" y="48445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636700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 </a:t>
            </a:r>
            <a:r>
              <a:rPr lang="en-US">
                <a:solidFill>
                  <a:srgbClr val="FF0000"/>
                </a:solidFill>
              </a:rPr>
              <a:t>the voltage </a:t>
            </a:r>
            <a:r>
              <a:rPr lang="en-US" dirty="0">
                <a:solidFill>
                  <a:srgbClr val="FF0000"/>
                </a:solidFill>
              </a:rPr>
              <a:t>here?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1500" y="6044184"/>
            <a:ext cx="99060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2200" y="1277375"/>
            <a:ext cx="285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Ground is 9 V above this point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Ground is at 0 volts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Thus this point is at -9 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4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fr-FR" dirty="0"/>
              <a:t>’</a:t>
            </a:r>
            <a:r>
              <a:rPr lang="en-US" dirty="0"/>
              <a:t>s start with the voltage divider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2057400"/>
            <a:ext cx="1219200" cy="3124200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4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here’s the schematic diagram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657671"/>
            <a:ext cx="722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Each icon on the schematic represents an actual component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0501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6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resistor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is the voltage here?</a:t>
            </a:r>
          </a:p>
          <a:p>
            <a:r>
              <a:rPr lang="en-US" dirty="0"/>
              <a:t>It’s at ground</a:t>
            </a:r>
          </a:p>
          <a:p>
            <a:r>
              <a:rPr lang="en-US" dirty="0"/>
              <a:t>It’s at zero volts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600200"/>
            <a:ext cx="36703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resistor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92263"/>
            <a:ext cx="4241800" cy="45339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1731755"/>
            <a:ext cx="4038600" cy="4525963"/>
          </a:xfrm>
        </p:spPr>
        <p:txBody>
          <a:bodyPr/>
          <a:lstStyle/>
          <a:p>
            <a:r>
              <a:rPr lang="en-US" dirty="0"/>
              <a:t>What is the voltage here?</a:t>
            </a:r>
          </a:p>
          <a:p>
            <a:r>
              <a:rPr lang="en-US" dirty="0"/>
              <a:t>It’s 9V above ground</a:t>
            </a:r>
          </a:p>
          <a:p>
            <a:r>
              <a:rPr lang="en-US" dirty="0"/>
              <a:t>It’s at +9V</a:t>
            </a:r>
          </a:p>
        </p:txBody>
      </p:sp>
    </p:spTree>
    <p:extLst>
      <p:ext uri="{BB962C8B-B14F-4D97-AF65-F5344CB8AC3E}">
        <p14:creationId xmlns:p14="http://schemas.microsoft.com/office/powerpoint/2010/main" val="20336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you think the voltage is here?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7700" y="1640681"/>
            <a:ext cx="3657600" cy="4445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arrow is halfway between +9V and 0 V</a:t>
            </a:r>
          </a:p>
          <a:p>
            <a:r>
              <a:rPr lang="en-US" dirty="0"/>
              <a:t>The voltage there is +4.5 V</a:t>
            </a:r>
          </a:p>
          <a:p>
            <a:r>
              <a:rPr lang="en-US" dirty="0"/>
              <a:t>How much resistance is above the arrow?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9" y="1567070"/>
            <a:ext cx="91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57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now?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635" y="1600199"/>
            <a:ext cx="4038600" cy="4525963"/>
          </a:xfrm>
        </p:spPr>
        <p:txBody>
          <a:bodyPr/>
          <a:lstStyle/>
          <a:p>
            <a:r>
              <a:rPr lang="en-US" dirty="0"/>
              <a:t>The arrow is 1/10</a:t>
            </a:r>
            <a:r>
              <a:rPr lang="en-US" baseline="30000" dirty="0"/>
              <a:t>th</a:t>
            </a:r>
            <a:r>
              <a:rPr lang="en-US" dirty="0"/>
              <a:t> of the way up the resistor</a:t>
            </a:r>
          </a:p>
          <a:p>
            <a:r>
              <a:rPr lang="en-US" dirty="0"/>
              <a:t>How much resistance is below the arrow?</a:t>
            </a:r>
          </a:p>
          <a:p>
            <a:r>
              <a:rPr lang="en-US" dirty="0"/>
              <a:t>10 Ohms</a:t>
            </a:r>
          </a:p>
          <a:p>
            <a:r>
              <a:rPr lang="en-US" dirty="0"/>
              <a:t>What is the voltage at this point?</a:t>
            </a:r>
          </a:p>
          <a:p>
            <a:r>
              <a:rPr lang="en-US" dirty="0"/>
              <a:t>1/10</a:t>
            </a:r>
            <a:r>
              <a:rPr lang="en-US" baseline="30000" dirty="0"/>
              <a:t>th</a:t>
            </a:r>
            <a:r>
              <a:rPr lang="en-US" dirty="0"/>
              <a:t> of 9V=0.9 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20031"/>
            <a:ext cx="3810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Kind of like a light dimmer switch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77281"/>
            <a:ext cx="2971800" cy="2971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We can control the voltage by moving the lever, which Is just like moving the arrow</a:t>
            </a:r>
          </a:p>
        </p:txBody>
      </p:sp>
    </p:spTree>
    <p:extLst>
      <p:ext uri="{BB962C8B-B14F-4D97-AF65-F5344CB8AC3E}">
        <p14:creationId xmlns:p14="http://schemas.microsoft.com/office/powerpoint/2010/main" val="266089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we don’t need to change it, we can just use two resistors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2057400"/>
            <a:ext cx="1219200" cy="3124200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73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 output voltage is +9V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8374" y="1600200"/>
            <a:ext cx="2978426" cy="4525963"/>
          </a:xfrm>
        </p:spPr>
        <p:txBody>
          <a:bodyPr/>
          <a:lstStyle/>
          <a:p>
            <a:r>
              <a:rPr lang="en-US" dirty="0"/>
              <a:t>What is the voltage at the non-inverting input?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about 1/2 of 9V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2245009"/>
            <a:ext cx="982552" cy="2517789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905000"/>
            <a:ext cx="5288217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374" y="3507216"/>
            <a:ext cx="2827184" cy="6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is the voltage on the non-inverting input?</a:t>
            </a:r>
          </a:p>
          <a:p>
            <a:pPr lvl="1"/>
            <a:r>
              <a:rPr lang="en-US" dirty="0"/>
              <a:t>It’s +4.5 V</a:t>
            </a:r>
          </a:p>
          <a:p>
            <a:r>
              <a:rPr lang="en-US" dirty="0"/>
              <a:t>If the inverting input is at 5 V, what is the output?</a:t>
            </a:r>
          </a:p>
          <a:p>
            <a:pPr lvl="1"/>
            <a:r>
              <a:rPr lang="en-US" dirty="0"/>
              <a:t>The output goes to -9V</a:t>
            </a:r>
          </a:p>
          <a:p>
            <a:r>
              <a:rPr lang="en-US" dirty="0"/>
              <a:t>If the inverting input is at -4 volts, what is the output?</a:t>
            </a:r>
          </a:p>
          <a:p>
            <a:pPr lvl="1"/>
            <a:r>
              <a:rPr lang="en-US" dirty="0"/>
              <a:t>The output goes to +9V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67681"/>
            <a:ext cx="4091493" cy="3490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926" y="3512740"/>
            <a:ext cx="692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47KΩ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65926" y="2322441"/>
            <a:ext cx="692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47KΩ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Notice our voltage divider is connected to the output!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2057400"/>
            <a:ext cx="1219200" cy="3124200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477000" cy="447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00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non-inverting input voltage if the output is high?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2057400"/>
            <a:ext cx="1219200" cy="3124200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705600" cy="46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5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We’ll see what each component is first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657671"/>
            <a:ext cx="722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Then we’ll see how they work together to make the oscillator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5" y="1645357"/>
            <a:ext cx="5510149" cy="381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 output is high, we have this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743200" cy="4525963"/>
          </a:xfrm>
        </p:spPr>
        <p:txBody>
          <a:bodyPr/>
          <a:lstStyle/>
          <a:p>
            <a:r>
              <a:rPr lang="en-US" dirty="0"/>
              <a:t>The non-inverting input is at +4.5 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67681"/>
            <a:ext cx="4091493" cy="3490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5926" y="3512740"/>
            <a:ext cx="692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47KΩ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5926" y="2322441"/>
            <a:ext cx="692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47KΩ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56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non-inverting input voltage if the output is low?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2057400"/>
            <a:ext cx="1219200" cy="3124200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9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the input is 1/2 of -9V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47" y="1701335"/>
            <a:ext cx="5721724" cy="4553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8924" y="1828800"/>
            <a:ext cx="2514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/>
              <a:t>So the non-inverting input (the reference) changes with the output voltage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4396581"/>
            <a:ext cx="692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47KΩ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2667000"/>
            <a:ext cx="692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47KΩ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42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look at the other input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3112485"/>
            <a:ext cx="985879" cy="2526315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Suppose output is high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Remember a capacitor can store charge</a:t>
            </a:r>
          </a:p>
          <a:p>
            <a:r>
              <a:rPr lang="en-US" dirty="0"/>
              <a:t>Suppose there is no charge on it to start with</a:t>
            </a:r>
          </a:p>
          <a:p>
            <a:r>
              <a:rPr lang="en-US" dirty="0"/>
              <a:t>The instant you connect the battery, the capacitor starts to charge</a:t>
            </a:r>
          </a:p>
          <a:p>
            <a:pPr lvl="1"/>
            <a:r>
              <a:rPr lang="en-US" dirty="0"/>
              <a:t>Current (electrons) flow to the capacitor and charge it up</a:t>
            </a:r>
          </a:p>
          <a:p>
            <a:pPr lvl="1"/>
            <a:r>
              <a:rPr lang="en-US" dirty="0"/>
              <a:t>That takes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923394"/>
            <a:ext cx="4569276" cy="38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4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voltage on the capacitor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091816"/>
            <a:ext cx="4038600" cy="2034347"/>
          </a:xfrm>
        </p:spPr>
        <p:txBody>
          <a:bodyPr/>
          <a:lstStyle/>
          <a:p>
            <a:r>
              <a:rPr lang="en-US" dirty="0"/>
              <a:t>It keeps charging until it reaches +9V</a:t>
            </a:r>
          </a:p>
          <a:p>
            <a:r>
              <a:rPr lang="en-US" dirty="0"/>
              <a:t>That’s as far as it can go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9" y="1981200"/>
            <a:ext cx="4483621" cy="3372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30" y="1437516"/>
            <a:ext cx="4318000" cy="2273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33600" y="6278563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www.s-cool.co.uk</a:t>
            </a:r>
            <a:r>
              <a:rPr lang="en-US" sz="1200" dirty="0"/>
              <a:t>/a-level/physics/capacitors/revise-it/charging-and-discharging</a:t>
            </a:r>
          </a:p>
        </p:txBody>
      </p:sp>
    </p:spTree>
    <p:extLst>
      <p:ext uri="{BB962C8B-B14F-4D97-AF65-F5344CB8AC3E}">
        <p14:creationId xmlns:p14="http://schemas.microsoft.com/office/powerpoint/2010/main" val="1991795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the output (of the op amp) could be at -9V!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3357148"/>
            <a:ext cx="985879" cy="2526315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97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Now the capacitor wants to discharge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3670" y="3886200"/>
            <a:ext cx="3263130" cy="2239963"/>
          </a:xfrm>
        </p:spPr>
        <p:txBody>
          <a:bodyPr/>
          <a:lstStyle/>
          <a:p>
            <a:r>
              <a:rPr lang="en-US" dirty="0"/>
              <a:t>But it will discharge to –9V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3365500"/>
            <a:ext cx="736600" cy="12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0200"/>
            <a:ext cx="5271270" cy="4167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45" y="1600200"/>
            <a:ext cx="3398655" cy="213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33600" y="6278563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www.s-cool.co.uk</a:t>
            </a:r>
            <a:r>
              <a:rPr lang="en-US" sz="1200" dirty="0"/>
              <a:t>/a-level/physics/capacitors/revise-it/charging-and-discharging</a:t>
            </a:r>
          </a:p>
        </p:txBody>
      </p:sp>
    </p:spTree>
    <p:extLst>
      <p:ext uri="{BB962C8B-B14F-4D97-AF65-F5344CB8AC3E}">
        <p14:creationId xmlns:p14="http://schemas.microsoft.com/office/powerpoint/2010/main" val="1959448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Whew! That’s a lot of stuff!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put it all together</a:t>
            </a:r>
          </a:p>
        </p:txBody>
      </p:sp>
    </p:spTree>
    <p:extLst>
      <p:ext uri="{BB962C8B-B14F-4D97-AF65-F5344CB8AC3E}">
        <p14:creationId xmlns:p14="http://schemas.microsoft.com/office/powerpoint/2010/main" val="787246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Suppose the starting conditions are: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600200"/>
            <a:ext cx="1828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Output is high</a:t>
            </a:r>
          </a:p>
          <a:p>
            <a:r>
              <a:rPr lang="en-US" dirty="0"/>
              <a:t>What is the voltage on the  +input?</a:t>
            </a:r>
          </a:p>
          <a:p>
            <a:r>
              <a:rPr lang="en-US" dirty="0"/>
              <a:t>The capacitor has no charge (0 V)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1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icon on the schematic represents an actual component</a:t>
            </a:r>
          </a:p>
        </p:txBody>
      </p:sp>
      <p:sp>
        <p:nvSpPr>
          <p:cNvPr id="8" name="Oval 7"/>
          <p:cNvSpPr/>
          <p:nvPr/>
        </p:nvSpPr>
        <p:spPr>
          <a:xfrm>
            <a:off x="1209261" y="2282687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641189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output?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8950" y="1600200"/>
            <a:ext cx="311785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output is at +9 V</a:t>
            </a:r>
          </a:p>
          <a:p>
            <a:r>
              <a:rPr lang="en-US" dirty="0"/>
              <a:t>The capacitor starts to charge</a:t>
            </a:r>
          </a:p>
          <a:p>
            <a:r>
              <a:rPr lang="en-US" dirty="0"/>
              <a:t>What happens when the capacitor voltage becomes greater than the non-inverting input?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33046"/>
            <a:ext cx="5264150" cy="46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12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happen?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16542"/>
            <a:ext cx="6477000" cy="4293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3540015"/>
            <a:ext cx="495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Right! The output will switch to low when the inverting input gets bigger than the non-inverting!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71800" y="19050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47800" y="4343400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4.5V</a:t>
            </a:r>
          </a:p>
        </p:txBody>
      </p:sp>
    </p:spTree>
    <p:extLst>
      <p:ext uri="{BB962C8B-B14F-4D97-AF65-F5344CB8AC3E}">
        <p14:creationId xmlns:p14="http://schemas.microsoft.com/office/powerpoint/2010/main" val="1238086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will happen to the non-inverting input?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70" y="1961720"/>
            <a:ext cx="5773247" cy="43470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1800" y="3962400"/>
            <a:ext cx="5715000" cy="1905000"/>
            <a:chOff x="2971800" y="3962400"/>
            <a:chExt cx="5715000" cy="1905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971800" y="4495800"/>
              <a:ext cx="0" cy="1371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1800" y="5867400"/>
              <a:ext cx="685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943600" y="3962400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It will go to -4.5 V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404386"/>
            <a:ext cx="2409816" cy="214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7800" y="4343400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4.5V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5676900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-4.5V</a:t>
            </a:r>
          </a:p>
        </p:txBody>
      </p:sp>
    </p:spTree>
    <p:extLst>
      <p:ext uri="{BB962C8B-B14F-4D97-AF65-F5344CB8AC3E}">
        <p14:creationId xmlns:p14="http://schemas.microsoft.com/office/powerpoint/2010/main" val="15532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0" y="1692965"/>
            <a:ext cx="4625539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which is higher, the inverting or non-inverting input?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678362"/>
            <a:ext cx="4038600" cy="1447801"/>
          </a:xfrm>
        </p:spPr>
        <p:txBody>
          <a:bodyPr/>
          <a:lstStyle/>
          <a:p>
            <a:r>
              <a:rPr lang="en-US" dirty="0"/>
              <a:t>The inverting!</a:t>
            </a:r>
          </a:p>
          <a:p>
            <a:r>
              <a:rPr lang="en-US" dirty="0"/>
              <a:t>So the output stays 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676400"/>
            <a:ext cx="3029225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5679" y="2454965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-4.5 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8810" y="33892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+4.5 V</a:t>
            </a:r>
          </a:p>
        </p:txBody>
      </p:sp>
    </p:spTree>
    <p:extLst>
      <p:ext uri="{BB962C8B-B14F-4D97-AF65-F5344CB8AC3E}">
        <p14:creationId xmlns:p14="http://schemas.microsoft.com/office/powerpoint/2010/main" val="101056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Until the inverting input gets smaller than the non-inverting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Then the output will go high again</a:t>
            </a:r>
          </a:p>
          <a:p>
            <a:r>
              <a:rPr lang="en-US" dirty="0"/>
              <a:t>But that means the non-inverting input also goes positive</a:t>
            </a:r>
          </a:p>
          <a:p>
            <a:r>
              <a:rPr lang="en-US" dirty="0"/>
              <a:t>Now the capacitor starts to charge up again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7" y="2209800"/>
            <a:ext cx="4433454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045226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4.5V</a:t>
            </a:r>
          </a:p>
        </p:txBody>
      </p:sp>
    </p:spTree>
    <p:extLst>
      <p:ext uri="{BB962C8B-B14F-4D97-AF65-F5344CB8AC3E}">
        <p14:creationId xmlns:p14="http://schemas.microsoft.com/office/powerpoint/2010/main" val="168833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 continues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6" y="1414325"/>
            <a:ext cx="7315200" cy="5150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267200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4.5V</a:t>
            </a:r>
          </a:p>
        </p:txBody>
      </p:sp>
    </p:spTree>
    <p:extLst>
      <p:ext uri="{BB962C8B-B14F-4D97-AF65-F5344CB8AC3E}">
        <p14:creationId xmlns:p14="http://schemas.microsoft.com/office/powerpoint/2010/main" val="2104107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we know if it’s working?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966" y="1600201"/>
            <a:ext cx="2107834" cy="2362200"/>
          </a:xfrm>
        </p:spPr>
        <p:txBody>
          <a:bodyPr/>
          <a:lstStyle/>
          <a:p>
            <a:r>
              <a:rPr lang="en-US"/>
              <a:t>Add an LED at the output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5000" y="3276600"/>
            <a:ext cx="985879" cy="2526315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" y="16002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3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this?</a:t>
            </a:r>
            <a:endParaRPr lang="en-US" dirty="0"/>
          </a:p>
        </p:txBody>
      </p:sp>
      <p:pic>
        <p:nvPicPr>
          <p:cNvPr id="5" name="Content Placeholder 4" descr="diod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0538" y="3649663"/>
            <a:ext cx="2654300" cy="8509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Diode</a:t>
            </a:r>
          </a:p>
          <a:p>
            <a:pPr lvl="1"/>
            <a:r>
              <a:rPr lang="en-US" dirty="0"/>
              <a:t>Lets current flow one direction but not the other</a:t>
            </a:r>
          </a:p>
          <a:p>
            <a:r>
              <a:rPr lang="en-US" dirty="0"/>
              <a:t>LED: current flow produces light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760538" y="3352800"/>
            <a:ext cx="220186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0800000">
            <a:off x="3733800" y="4768334"/>
            <a:ext cx="838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514600" y="3048000"/>
            <a:ext cx="57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4585257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3799" y="4954589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468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current flow?</a:t>
            </a:r>
          </a:p>
        </p:txBody>
      </p:sp>
      <p:pic>
        <p:nvPicPr>
          <p:cNvPr id="8" name="Content Placeholder 7" descr="single diode circtu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514600"/>
            <a:ext cx="5048364" cy="3657600"/>
          </a:xfrm>
        </p:spPr>
      </p:pic>
    </p:spTree>
    <p:extLst>
      <p:ext uri="{BB962C8B-B14F-4D97-AF65-F5344CB8AC3E}">
        <p14:creationId xmlns:p14="http://schemas.microsoft.com/office/powerpoint/2010/main" val="936740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0"/>
            <a:ext cx="4148667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0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itchFamily="34" charset="-128"/>
              </a:rPr>
              <a:t>Reading Schematics: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4400" y="3657600"/>
            <a:ext cx="3810000" cy="685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itchFamily="34" charset="-128"/>
              </a:rPr>
              <a:t>Battery</a:t>
            </a:r>
          </a:p>
        </p:txBody>
      </p:sp>
      <p:pic>
        <p:nvPicPr>
          <p:cNvPr id="17411" name="Content Placeholder 6" descr="battery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4238" y="2959100"/>
            <a:ext cx="2171700" cy="2232025"/>
          </a:xfrm>
        </p:spPr>
      </p:pic>
      <p:pic>
        <p:nvPicPr>
          <p:cNvPr id="8" name="Picture 7" descr="duracell_9v.thumbn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95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752600" y="2590800"/>
            <a:ext cx="236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Tahoma" pitchFamily="34" charset="0"/>
              </a:rPr>
              <a:t>What</a:t>
            </a:r>
            <a:r>
              <a:rPr lang="ja-JP" altLang="en-US" sz="3200">
                <a:latin typeface="Tahoma" pitchFamily="34" charset="0"/>
              </a:rPr>
              <a:t>’</a:t>
            </a:r>
            <a:r>
              <a:rPr lang="en-US" altLang="ja-JP" sz="3200">
                <a:latin typeface="Tahoma" pitchFamily="34" charset="0"/>
              </a:rPr>
              <a:t>s this?</a:t>
            </a:r>
            <a:endParaRPr lang="en-US" altLang="en-US" sz="3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breadboard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287654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buses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Every hole along this green line is electrically connected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3381"/>
            <a:ext cx="3314700" cy="4419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124200" y="2438400"/>
            <a:ext cx="152400" cy="3124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99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There are four buses you can use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70120"/>
            <a:ext cx="3314700" cy="4419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096000" y="2317820"/>
            <a:ext cx="152400" cy="3124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88954" y="2480159"/>
            <a:ext cx="106846" cy="31844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95800" y="2419869"/>
            <a:ext cx="76200" cy="32447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19800" y="2353781"/>
            <a:ext cx="152400" cy="3124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4386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All rows connected too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583635"/>
            <a:ext cx="3314700" cy="441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724400" y="2819400"/>
            <a:ext cx="381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812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Battery snaps first!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64251"/>
            <a:ext cx="3872948" cy="51639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2057400"/>
            <a:ext cx="762000" cy="3124200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69E95-1576-924E-8386-A33182AAE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013"/>
            <a:ext cx="5085440" cy="35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98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Battery snaps first!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800600"/>
            <a:ext cx="762000" cy="1355380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05781"/>
            <a:ext cx="3086100" cy="41148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C9200-53C1-594D-871A-83ED946509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21265-DDDC-2D46-A8A5-2A05F37BA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" y="2581480"/>
            <a:ext cx="484753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96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Place chip in board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Dot or divot means up!</a:t>
            </a:r>
          </a:p>
          <a:p>
            <a:r>
              <a:rPr lang="en-US" dirty="0"/>
              <a:t>Note pin numbering scheme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105400"/>
            <a:ext cx="2447925" cy="13430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557962" y="3863181"/>
            <a:ext cx="376238" cy="12422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667000" y="2587832"/>
            <a:ext cx="376238" cy="12422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920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negative supply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9400" y="4094835"/>
            <a:ext cx="685799" cy="116296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10" y="5344492"/>
            <a:ext cx="2447925" cy="13430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077454" y="6413621"/>
            <a:ext cx="1401927" cy="96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866351" y="4094835"/>
            <a:ext cx="1401927" cy="96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378518" y="3733799"/>
            <a:ext cx="1222629" cy="914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7F49850-E048-3C4D-BBC8-45A3DAD00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50" y="2097899"/>
            <a:ext cx="4998447" cy="34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50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8" y="1497980"/>
            <a:ext cx="3394472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positive supply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0400" y="1899051"/>
            <a:ext cx="762000" cy="1355380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10" y="5344492"/>
            <a:ext cx="2447925" cy="13430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8114404" y="4800600"/>
            <a:ext cx="690931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81600" y="2514600"/>
            <a:ext cx="993316" cy="600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604460" y="2971800"/>
            <a:ext cx="599253" cy="11336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233C13F-937A-6B4A-858F-B4505C420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22" y="2057400"/>
            <a:ext cx="5413558" cy="37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840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C65A50-5449-D841-9D57-F7F41765B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52" y="2223125"/>
            <a:ext cx="5369848" cy="371406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resistor: 47K= yellow purple orange gold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5825" y="2434520"/>
            <a:ext cx="2899510" cy="1420261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8609" y="4439497"/>
            <a:ext cx="4465845" cy="2393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410" y="5344492"/>
            <a:ext cx="2447925" cy="1343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1921" y="4707329"/>
            <a:ext cx="41116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Goes between pin 5 and 7</a:t>
            </a:r>
          </a:p>
        </p:txBody>
      </p:sp>
    </p:spTree>
    <p:extLst>
      <p:ext uri="{BB962C8B-B14F-4D97-AF65-F5344CB8AC3E}">
        <p14:creationId xmlns:p14="http://schemas.microsoft.com/office/powerpoint/2010/main" val="113686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64741"/>
            <a:ext cx="6425184" cy="4443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icon on the schematic represents an actual component</a:t>
            </a:r>
          </a:p>
        </p:txBody>
      </p:sp>
      <p:sp>
        <p:nvSpPr>
          <p:cNvPr id="8" name="Oval 7"/>
          <p:cNvSpPr/>
          <p:nvPr/>
        </p:nvSpPr>
        <p:spPr>
          <a:xfrm>
            <a:off x="2743200" y="23622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03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B21DF7-F70F-8F43-9B29-87A18A111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85" y="1703472"/>
            <a:ext cx="5413558" cy="3744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resistor: 47K= yellow purple orange gold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2895600"/>
            <a:ext cx="838200" cy="1842603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81372" y="1939649"/>
            <a:ext cx="2023535" cy="3128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68942" y="2638074"/>
            <a:ext cx="152745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Goes between pin 5 and ground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10" y="5344492"/>
            <a:ext cx="2447925" cy="134302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3641163" y="4738204"/>
            <a:ext cx="690931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91585" y="5029200"/>
            <a:ext cx="8815" cy="1524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6378"/>
            <a:ext cx="3725910" cy="3407627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749488-BBA5-0342-8BF3-EB2E1B9B19A3}"/>
              </a:ext>
            </a:extLst>
          </p:cNvPr>
          <p:cNvSpPr/>
          <p:nvPr/>
        </p:nvSpPr>
        <p:spPr>
          <a:xfrm>
            <a:off x="6230286" y="2895599"/>
            <a:ext cx="1008713" cy="381001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641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1C37A4-BE4A-1747-9B45-4042D7D93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3" y="2841389"/>
            <a:ext cx="4264885" cy="2949811"/>
          </a:xfrm>
          <a:prstGeom prst="rect">
            <a:avLst/>
          </a:prstGeo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9" y="1600200"/>
            <a:ext cx="4032641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Third resistor: 270= red purple brown gold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8847" y="3976018"/>
            <a:ext cx="1828800" cy="880863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49734" y="2113929"/>
            <a:ext cx="3603666" cy="86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37294" y="1282189"/>
            <a:ext cx="345132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Goes between output and inverting input</a:t>
            </a:r>
          </a:p>
          <a:p>
            <a:r>
              <a:rPr lang="en-US" sz="2800" dirty="0"/>
              <a:t>Pins 6 and 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410" y="5344492"/>
            <a:ext cx="2447925" cy="134302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507167" y="4180680"/>
            <a:ext cx="690931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234930" y="3837780"/>
            <a:ext cx="690931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95613" y="5415772"/>
            <a:ext cx="1493203" cy="753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95614" y="5171548"/>
            <a:ext cx="1493203" cy="753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013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46180"/>
            <a:ext cx="4038600" cy="203400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It has a plus and minus side!</a:t>
            </a:r>
          </a:p>
          <a:p>
            <a:r>
              <a:rPr lang="en-US" dirty="0"/>
              <a:t>One lead is shorter! </a:t>
            </a:r>
          </a:p>
          <a:p>
            <a:r>
              <a:rPr lang="en-US" dirty="0"/>
              <a:t>Short lead is minus!</a:t>
            </a:r>
          </a:p>
        </p:txBody>
      </p:sp>
    </p:spTree>
    <p:extLst>
      <p:ext uri="{BB962C8B-B14F-4D97-AF65-F5344CB8AC3E}">
        <p14:creationId xmlns:p14="http://schemas.microsoft.com/office/powerpoint/2010/main" val="18252223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6561A4-AAE5-C544-9C77-CDB8A902E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73" y="2289651"/>
            <a:ext cx="4911143" cy="3396796"/>
          </a:xfrm>
          <a:prstGeom prst="rect">
            <a:avLst/>
          </a:prstGeom>
        </p:spPr>
      </p:pic>
      <p:pic>
        <p:nvPicPr>
          <p:cNvPr id="29" name="Content Placeholder 2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43" y="1410510"/>
            <a:ext cx="3754635" cy="50061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Capacitor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7855971" y="4300620"/>
            <a:ext cx="877063" cy="87442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37293" y="1282189"/>
            <a:ext cx="37499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Short lead goes to ground</a:t>
            </a:r>
          </a:p>
          <a:p>
            <a:r>
              <a:rPr lang="en-US" sz="2000" dirty="0"/>
              <a:t>Long lead goes to inverting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618006" y="4269075"/>
            <a:ext cx="1017064" cy="493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05600" y="5562600"/>
            <a:ext cx="1083216" cy="6066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58000" y="5415772"/>
            <a:ext cx="930817" cy="509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410" y="5344492"/>
            <a:ext cx="2447925" cy="134302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3124200" y="4339346"/>
            <a:ext cx="37452" cy="1203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781799" y="5543316"/>
            <a:ext cx="930817" cy="509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9D87329-3041-EE47-AB75-7F22DF48B950}"/>
              </a:ext>
            </a:extLst>
          </p:cNvPr>
          <p:cNvSpPr/>
          <p:nvPr/>
        </p:nvSpPr>
        <p:spPr>
          <a:xfrm>
            <a:off x="6661329" y="3766030"/>
            <a:ext cx="877063" cy="87442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05B1B0-67B4-E649-B852-190CC5D5C1A8}"/>
              </a:ext>
            </a:extLst>
          </p:cNvPr>
          <p:cNvSpPr/>
          <p:nvPr/>
        </p:nvSpPr>
        <p:spPr>
          <a:xfrm>
            <a:off x="7538392" y="4309666"/>
            <a:ext cx="317579" cy="330789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14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D83C9B-0248-5640-81BD-434FAD41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42" y="3427604"/>
            <a:ext cx="4911143" cy="339679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16" y="1784729"/>
            <a:ext cx="3744384" cy="38540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getting crowded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0" y="1430339"/>
            <a:ext cx="4456750" cy="314166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We still need to add this stuff</a:t>
            </a:r>
          </a:p>
          <a:p>
            <a:r>
              <a:rPr lang="en-US" dirty="0"/>
              <a:t>It also connects to output pin</a:t>
            </a:r>
          </a:p>
          <a:p>
            <a:r>
              <a:rPr lang="en-US" dirty="0"/>
              <a:t>Use a jumper wire to open up a new space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3971" y="4464338"/>
            <a:ext cx="1067563" cy="186502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315200" y="2819400"/>
            <a:ext cx="1524000" cy="164493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477000" y="2006692"/>
            <a:ext cx="1524000" cy="164493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75" y="5554520"/>
            <a:ext cx="2447925" cy="134302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3771900" y="3113232"/>
            <a:ext cx="1524000" cy="164493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29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8BA490-53C2-CE47-90FB-190D48DC8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27" y="2630795"/>
            <a:ext cx="4205295" cy="2908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Resistor for LED: 270 (red purple brown gold)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5206" y="3563895"/>
            <a:ext cx="877063" cy="87442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5800" y="2109512"/>
            <a:ext cx="3603666" cy="86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51938" y="4076699"/>
            <a:ext cx="690931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436560" y="3752519"/>
            <a:ext cx="690931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58000" y="5415772"/>
            <a:ext cx="930817" cy="509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905000" y="4648200"/>
            <a:ext cx="209625" cy="1143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491244" y="5123786"/>
            <a:ext cx="3603666" cy="86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0515" y="4205574"/>
            <a:ext cx="1600200" cy="1887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751465" y="4683844"/>
            <a:ext cx="658560" cy="4028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148785" y="2543473"/>
            <a:ext cx="1018081" cy="19469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14" name="TextBox 13"/>
          <p:cNvSpPr txBox="1"/>
          <p:nvPr/>
        </p:nvSpPr>
        <p:spPr>
          <a:xfrm>
            <a:off x="5069765" y="1834432"/>
            <a:ext cx="239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Connects from jumper to another node</a:t>
            </a:r>
          </a:p>
        </p:txBody>
      </p:sp>
    </p:spTree>
    <p:extLst>
      <p:ext uri="{BB962C8B-B14F-4D97-AF65-F5344CB8AC3E}">
        <p14:creationId xmlns:p14="http://schemas.microsoft.com/office/powerpoint/2010/main" val="406786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It has a plus and minus side!</a:t>
            </a:r>
          </a:p>
          <a:p>
            <a:r>
              <a:rPr lang="en-US" dirty="0"/>
              <a:t>One lead is shorter! </a:t>
            </a:r>
          </a:p>
          <a:p>
            <a:r>
              <a:rPr lang="en-US" dirty="0"/>
              <a:t>Short lead is minus!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7" y="1600200"/>
            <a:ext cx="3611066" cy="4525963"/>
          </a:xfrm>
        </p:spPr>
      </p:pic>
    </p:spTree>
    <p:extLst>
      <p:ext uri="{BB962C8B-B14F-4D97-AF65-F5344CB8AC3E}">
        <p14:creationId xmlns:p14="http://schemas.microsoft.com/office/powerpoint/2010/main" val="2148037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C0B19C-ACD8-434B-8D69-F0E8644AA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05" y="2368720"/>
            <a:ext cx="4911143" cy="339679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 LED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6376" y="4259947"/>
            <a:ext cx="877063" cy="87442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5800" y="2109512"/>
            <a:ext cx="3603666" cy="86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281196" y="4982888"/>
            <a:ext cx="160844" cy="808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339057" y="4762500"/>
            <a:ext cx="903812" cy="1121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84632" y="2977434"/>
            <a:ext cx="445385" cy="1549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35079" y="1709214"/>
            <a:ext cx="3119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SHORT LEAD GOES TO GROUND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01772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 the batteries!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334000"/>
            <a:ext cx="2447925" cy="1343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5750" y="1600200"/>
            <a:ext cx="36010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270: red purple brown</a:t>
            </a:r>
          </a:p>
          <a:p>
            <a:r>
              <a:rPr lang="en-US" dirty="0"/>
              <a:t>47K: yellow purple orange</a:t>
            </a:r>
          </a:p>
          <a:p>
            <a:r>
              <a:rPr lang="en-US" dirty="0"/>
              <a:t>Capacitor: short lead goes to ground</a:t>
            </a:r>
          </a:p>
          <a:p>
            <a:r>
              <a:rPr lang="en-US" dirty="0"/>
              <a:t>LED: short lead goes to ground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86EAE-CD93-8644-88EA-7D85FA33B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38864"/>
            <a:ext cx="5715000" cy="39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86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AF98-5BB5-3E46-8202-B7920F58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should blink the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BE6D3-EE24-5C49-ABD8-3AF4C79E3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to try:</a:t>
            </a:r>
          </a:p>
          <a:p>
            <a:pPr lvl="1"/>
            <a:r>
              <a:rPr lang="en-US" dirty="0"/>
              <a:t>What would happen if  you change the value of the feedback resistor R3? Try 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AC5CC-7B8B-494C-932A-953C022D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4911143" cy="3396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F41E7F-0DF7-8545-83F6-F8EDA8EF9985}"/>
              </a:ext>
            </a:extLst>
          </p:cNvPr>
          <p:cNvSpPr/>
          <p:nvPr/>
        </p:nvSpPr>
        <p:spPr>
          <a:xfrm>
            <a:off x="3581400" y="4648200"/>
            <a:ext cx="877063" cy="87442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2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itchFamily="34" charset="-128"/>
              </a:rPr>
              <a:t>How about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itchFamily="34" charset="-128"/>
              </a:rPr>
              <a:t>Resistor</a:t>
            </a:r>
          </a:p>
          <a:p>
            <a:pPr eaLnBrk="1" hangingPunct="1"/>
            <a:r>
              <a:rPr lang="en-US" altLang="en-US" dirty="0">
                <a:ea typeface="ＭＳ Ｐゴシック" pitchFamily="34" charset="-128"/>
              </a:rPr>
              <a:t>Current flowing through it creates a voltage</a:t>
            </a:r>
          </a:p>
        </p:txBody>
      </p:sp>
      <p:pic>
        <p:nvPicPr>
          <p:cNvPr id="6" name="Picture 5" descr="resist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951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resisto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2515675"/>
            <a:ext cx="2273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Presentations\OP-OSC\120px-OhmsLaw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9" y="4234961"/>
            <a:ext cx="1143000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 = \frac{V}{R} \quad \text{or}\quad V = IR \quad \text{or} \quad R = \frac{V}{I}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3660"/>
            <a:ext cx="5306411" cy="722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4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icon on the schematic represents an actual component</a:t>
            </a:r>
          </a:p>
        </p:txBody>
      </p:sp>
      <p:sp>
        <p:nvSpPr>
          <p:cNvPr id="8" name="Oval 7"/>
          <p:cNvSpPr/>
          <p:nvPr/>
        </p:nvSpPr>
        <p:spPr>
          <a:xfrm>
            <a:off x="4876800" y="43434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642518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1308</Words>
  <Application>Microsoft Macintosh PowerPoint</Application>
  <PresentationFormat>On-screen Show (4:3)</PresentationFormat>
  <Paragraphs>249</Paragraphs>
  <Slides>79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ＭＳ Ｐゴシック</vt:lpstr>
      <vt:lpstr>Arial</vt:lpstr>
      <vt:lpstr>Calibri</vt:lpstr>
      <vt:lpstr>Tahoma</vt:lpstr>
      <vt:lpstr>Wingdings</vt:lpstr>
      <vt:lpstr>Office Theme</vt:lpstr>
      <vt:lpstr>Op-Amp Oscillator</vt:lpstr>
      <vt:lpstr>Here’s what you will build </vt:lpstr>
      <vt:lpstr>And here’s the schematic diagram</vt:lpstr>
      <vt:lpstr>We’ll see what each component is first</vt:lpstr>
      <vt:lpstr>Each icon on the schematic represents an actual component</vt:lpstr>
      <vt:lpstr>Reading Schematics:</vt:lpstr>
      <vt:lpstr>Each icon on the schematic represents an actual component</vt:lpstr>
      <vt:lpstr>How about this?</vt:lpstr>
      <vt:lpstr>Each icon on the schematic represents an actual component</vt:lpstr>
      <vt:lpstr>Capacitor</vt:lpstr>
      <vt:lpstr>Capacitors</vt:lpstr>
      <vt:lpstr>Each icon on the schematic represents an actual component</vt:lpstr>
      <vt:lpstr>Operational amplifier</vt:lpstr>
      <vt:lpstr>Two come in one package</vt:lpstr>
      <vt:lpstr>Comparator</vt:lpstr>
      <vt:lpstr>Comparator</vt:lpstr>
      <vt:lpstr>Comparator</vt:lpstr>
      <vt:lpstr>Comparator</vt:lpstr>
      <vt:lpstr>Comparator</vt:lpstr>
      <vt:lpstr>Each icon on the schematic represents an actual component</vt:lpstr>
      <vt:lpstr>What’s this?</vt:lpstr>
      <vt:lpstr>Will current flow?</vt:lpstr>
      <vt:lpstr>How about here?</vt:lpstr>
      <vt:lpstr>And here?</vt:lpstr>
      <vt:lpstr>Each icon on the schematic represents an actual component</vt:lpstr>
      <vt:lpstr>“Ground”</vt:lpstr>
      <vt:lpstr>Quiz</vt:lpstr>
      <vt:lpstr>Quiz</vt:lpstr>
      <vt:lpstr>Let’s start with the voltage divider</vt:lpstr>
      <vt:lpstr>Remember the resistor</vt:lpstr>
      <vt:lpstr>Remember the resistor</vt:lpstr>
      <vt:lpstr>What do you think the voltage is here?</vt:lpstr>
      <vt:lpstr>How about now?</vt:lpstr>
      <vt:lpstr>Kind of like a light dimmer switch</vt:lpstr>
      <vt:lpstr>If we don’t need to change it, we can just use two resistors</vt:lpstr>
      <vt:lpstr>If the output voltage is +9V</vt:lpstr>
      <vt:lpstr>Let’s review</vt:lpstr>
      <vt:lpstr>Notice our voltage divider is connected to the output!</vt:lpstr>
      <vt:lpstr>What is the non-inverting input voltage if the output is high?</vt:lpstr>
      <vt:lpstr>If the output is high, we have this</vt:lpstr>
      <vt:lpstr>What is the non-inverting input voltage if the output is low?</vt:lpstr>
      <vt:lpstr>Now the input is 1/2 of -9V</vt:lpstr>
      <vt:lpstr>Let’s look at the other input</vt:lpstr>
      <vt:lpstr>Suppose output is high</vt:lpstr>
      <vt:lpstr>Here’s the voltage on the capacitor</vt:lpstr>
      <vt:lpstr>But the output (of the op amp) could be at -9V!</vt:lpstr>
      <vt:lpstr>Now the capacitor wants to discharge</vt:lpstr>
      <vt:lpstr>Whew! That’s a lot of stuff!</vt:lpstr>
      <vt:lpstr>Suppose the starting conditions are:</vt:lpstr>
      <vt:lpstr>What is the output?</vt:lpstr>
      <vt:lpstr>What will happen?</vt:lpstr>
      <vt:lpstr>What will happen to the non-inverting input?</vt:lpstr>
      <vt:lpstr>Now which is higher, the inverting or non-inverting input?</vt:lpstr>
      <vt:lpstr>Until the inverting input gets smaller than the non-inverting one</vt:lpstr>
      <vt:lpstr>The process continues</vt:lpstr>
      <vt:lpstr>How will we know if it’s working?</vt:lpstr>
      <vt:lpstr>What’s this?</vt:lpstr>
      <vt:lpstr>Will current flow?</vt:lpstr>
      <vt:lpstr>How about here?</vt:lpstr>
      <vt:lpstr>The breadboard</vt:lpstr>
      <vt:lpstr>The buses</vt:lpstr>
      <vt:lpstr>There are four buses you can use</vt:lpstr>
      <vt:lpstr>All rows connected too</vt:lpstr>
      <vt:lpstr>Battery snaps first!</vt:lpstr>
      <vt:lpstr>Battery snaps first!</vt:lpstr>
      <vt:lpstr>Place chip in board</vt:lpstr>
      <vt:lpstr>Connect negative supply</vt:lpstr>
      <vt:lpstr>Connect positive supply</vt:lpstr>
      <vt:lpstr>First resistor: 47K= yellow purple orange gold</vt:lpstr>
      <vt:lpstr>Second resistor: 47K= yellow purple orange gold</vt:lpstr>
      <vt:lpstr>Third resistor: 270= red purple brown gold</vt:lpstr>
      <vt:lpstr>Capacitor</vt:lpstr>
      <vt:lpstr>Capacitor</vt:lpstr>
      <vt:lpstr>It’s getting crowded</vt:lpstr>
      <vt:lpstr>Resistor for LED: 270 (red purple brown gold)</vt:lpstr>
      <vt:lpstr>LED</vt:lpstr>
      <vt:lpstr>Connect LED</vt:lpstr>
      <vt:lpstr>Connect the batteries!</vt:lpstr>
      <vt:lpstr>It should blink the light</vt:lpstr>
    </vt:vector>
  </TitlesOfParts>
  <Company>The Ohio State University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Op-Amp Oscillator</dc:title>
  <dc:creator>Buckeye</dc:creator>
  <cp:lastModifiedBy>Betty Lise Anderson</cp:lastModifiedBy>
  <cp:revision>100</cp:revision>
  <cp:lastPrinted>2017-10-05T18:53:35Z</cp:lastPrinted>
  <dcterms:created xsi:type="dcterms:W3CDTF">2015-07-06T12:19:30Z</dcterms:created>
  <dcterms:modified xsi:type="dcterms:W3CDTF">2018-05-23T16:45:41Z</dcterms:modified>
</cp:coreProperties>
</file>