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3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04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 type="screen4x3"/>
  <p:notesSz cx="6858000" cy="9144000"/>
  <p:embeddedFontLst>
    <p:embeddedFont>
      <p:font typeface="Helvetica Neue" panose="02000503000000020004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66dd87fa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ge66dd87fa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5298dc30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5298dc30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5298dc30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5298dc30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5298dc308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5298dc308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5298dc30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e5298dc30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80a022a4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80a022a4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5298dc30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e5298dc30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93654f130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93654f130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93654f1306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93654f1306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5298dc308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e5298dc308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e5298dc308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e5298dc308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93654f1306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93654f1306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d863d0524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d863d0524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d863d0524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d863d0524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d863d0524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d863d0524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e5298dc308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e5298dc308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80a022a4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80a022a4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80a022a4a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80a022a4a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e5298dc308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e5298dc308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e5298dc30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e5298dc30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66dd87fa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66dd87fa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e66dd87fa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e66dd87fa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e66dd87fa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e66dd87faa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93654f130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193654f130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3654f130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193654f130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93654f130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93654f130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5298dc3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5298dc3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Font typeface="Helvetica Neue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762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686300" y="2171700"/>
            <a:ext cx="5715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647700" y="266700"/>
            <a:ext cx="5715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>
            <a:spLocks noGrp="1"/>
          </p:cNvSpPr>
          <p:nvPr>
            <p:ph type="clipArt" idx="2"/>
          </p:nvPr>
        </p:nvSpPr>
        <p:spPr>
          <a:xfrm>
            <a:off x="47244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Char char="●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6850" y="5944250"/>
            <a:ext cx="1148875" cy="8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7244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–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Helvetica Neue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Helvetica Neue"/>
              <a:buChar char="–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Helvetica Neue"/>
              <a:buChar char="»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–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Char char="»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Helvetica Neue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Helvetica Neue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Helvetica Neue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428750"/>
            <a:ext cx="9132888" cy="74613"/>
          </a:xfrm>
          <a:prstGeom prst="rect">
            <a:avLst/>
          </a:prstGeom>
          <a:gradFill>
            <a:gsLst>
              <a:gs pos="0">
                <a:srgbClr val="4F000D"/>
              </a:gs>
              <a:gs pos="50000">
                <a:srgbClr val="790015"/>
              </a:gs>
              <a:gs pos="100000">
                <a:srgbClr val="4F000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7900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rgbClr val="037C03"/>
              </a:buClr>
              <a:buSzPts val="2400"/>
              <a:buFont typeface="Arial"/>
              <a:buChar char="●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rgbClr val="037C03"/>
              </a:buClr>
              <a:buSzPts val="13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elvetica Neue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458200" y="6248400"/>
            <a:ext cx="5608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11;p1" descr="TheOhioStateUniversity-4C-Horiz-CMYK.ep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410" y="6248400"/>
            <a:ext cx="4205468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3709460" y="6356350"/>
            <a:ext cx="2133600" cy="36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/>
          <p:nvPr/>
        </p:nvSpPr>
        <p:spPr>
          <a:xfrm>
            <a:off x="0" y="2974444"/>
            <a:ext cx="9144000" cy="2962800"/>
          </a:xfrm>
          <a:prstGeom prst="rect">
            <a:avLst/>
          </a:prstGeom>
          <a:solidFill>
            <a:srgbClr val="B70F20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5" title="The Ohio State University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250" y="1600201"/>
            <a:ext cx="6424083" cy="93149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>
          <a:xfrm>
            <a:off x="603683" y="3094581"/>
            <a:ext cx="7563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4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to Circuits: Build an LED Flashlight!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7"/>
          <p:cNvSpPr txBox="1"/>
          <p:nvPr/>
        </p:nvSpPr>
        <p:spPr>
          <a:xfrm>
            <a:off x="698643" y="4775834"/>
            <a:ext cx="77466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1">
                <a:solidFill>
                  <a:schemeClr val="lt1"/>
                </a:solidFill>
              </a:rPr>
              <a:t>Mark Morscher</a:t>
            </a:r>
            <a:endParaRPr sz="2800" i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1">
                <a:solidFill>
                  <a:schemeClr val="lt1"/>
                </a:solidFill>
              </a:rPr>
              <a:t>Electrical and Computer Engineer</a:t>
            </a:r>
            <a:endParaRPr sz="2800" i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i="1">
              <a:solidFill>
                <a:schemeClr val="lt1"/>
              </a:solidFill>
            </a:endParaRPr>
          </a:p>
        </p:txBody>
      </p:sp>
      <p:sp>
        <p:nvSpPr>
          <p:cNvPr id="65" name="Google Shape;65;p17"/>
          <p:cNvSpPr txBox="1"/>
          <p:nvPr/>
        </p:nvSpPr>
        <p:spPr>
          <a:xfrm>
            <a:off x="861150" y="6071229"/>
            <a:ext cx="77466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i="1">
                <a:solidFill>
                  <a:srgbClr val="000000"/>
                </a:solidFill>
              </a:rPr>
              <a:t>Brought to you by OSU STEM Outreach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 current flow?</a:t>
            </a:r>
            <a:endParaRPr/>
          </a:p>
        </p:txBody>
      </p:sp>
      <p:grpSp>
        <p:nvGrpSpPr>
          <p:cNvPr id="157" name="Google Shape;157;p26"/>
          <p:cNvGrpSpPr/>
          <p:nvPr/>
        </p:nvGrpSpPr>
        <p:grpSpPr>
          <a:xfrm>
            <a:off x="1615950" y="2532988"/>
            <a:ext cx="998375" cy="1416213"/>
            <a:chOff x="1996950" y="3294988"/>
            <a:chExt cx="998375" cy="1416213"/>
          </a:xfrm>
        </p:grpSpPr>
        <p:sp>
          <p:nvSpPr>
            <p:cNvPr id="158" name="Google Shape;158;p26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26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60" name="Google Shape;160;p26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26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26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26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19375" y="2437300"/>
            <a:ext cx="998375" cy="1740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6"/>
          <p:cNvCxnSpPr/>
          <p:nvPr/>
        </p:nvCxnSpPr>
        <p:spPr>
          <a:xfrm rot="10800000" flipH="1">
            <a:off x="2220300" y="2036500"/>
            <a:ext cx="3376500" cy="496500"/>
          </a:xfrm>
          <a:prstGeom prst="bentConnector3">
            <a:avLst>
              <a:gd name="adj1" fmla="val -11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Google Shape;166;p26"/>
          <p:cNvCxnSpPr/>
          <p:nvPr/>
        </p:nvCxnSpPr>
        <p:spPr>
          <a:xfrm>
            <a:off x="5547787" y="20338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6"/>
          <p:cNvCxnSpPr/>
          <p:nvPr/>
        </p:nvCxnSpPr>
        <p:spPr>
          <a:xfrm>
            <a:off x="2194025" y="3928250"/>
            <a:ext cx="3205800" cy="867000"/>
          </a:xfrm>
          <a:prstGeom prst="bentConnector3">
            <a:avLst>
              <a:gd name="adj1" fmla="val -4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6"/>
          <p:cNvCxnSpPr/>
          <p:nvPr/>
        </p:nvCxnSpPr>
        <p:spPr>
          <a:xfrm rot="10800000" flipH="1">
            <a:off x="5333912" y="4182549"/>
            <a:ext cx="1602900" cy="612900"/>
          </a:xfrm>
          <a:prstGeom prst="bentConnector3">
            <a:avLst>
              <a:gd name="adj1" fmla="val 10082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" name="Google Shape;169;p26"/>
          <p:cNvSpPr txBox="1"/>
          <p:nvPr/>
        </p:nvSpPr>
        <p:spPr>
          <a:xfrm>
            <a:off x="1090450" y="5360275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Helvetica Neue"/>
                <a:ea typeface="Helvetica Neue"/>
                <a:cs typeface="Helvetica Neue"/>
                <a:sym typeface="Helvetica Neue"/>
              </a:rPr>
              <a:t>Will current flow through this circuit?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2859650" y="2090225"/>
            <a:ext cx="3735736" cy="612910"/>
          </a:xfrm>
          <a:custGeom>
            <a:avLst/>
            <a:gdLst/>
            <a:ahLst/>
            <a:cxnLst/>
            <a:rect l="l" t="t" r="r" b="b"/>
            <a:pathLst>
              <a:path w="101425" h="39677" extrusionOk="0">
                <a:moveTo>
                  <a:pt x="0" y="35999"/>
                </a:moveTo>
                <a:cubicBezTo>
                  <a:pt x="2277" y="30656"/>
                  <a:pt x="-613" y="9197"/>
                  <a:pt x="13663" y="3942"/>
                </a:cubicBezTo>
                <a:cubicBezTo>
                  <a:pt x="27940" y="-1313"/>
                  <a:pt x="71032" y="-1488"/>
                  <a:pt x="85659" y="4468"/>
                </a:cubicBezTo>
                <a:cubicBezTo>
                  <a:pt x="100286" y="10424"/>
                  <a:pt x="98797" y="33809"/>
                  <a:pt x="101425" y="3967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171" name="Google Shape;171;p26"/>
          <p:cNvSpPr txBox="1"/>
          <p:nvPr/>
        </p:nvSpPr>
        <p:spPr>
          <a:xfrm>
            <a:off x="3808148" y="2273276"/>
            <a:ext cx="195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</a:t>
            </a:r>
            <a:endParaRPr sz="16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6405125" y="2576575"/>
            <a:ext cx="41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</a:t>
            </a:r>
            <a:endParaRPr sz="24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7481975" y="2885525"/>
            <a:ext cx="12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5848700" y="5331125"/>
            <a:ext cx="223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NO!</a:t>
            </a:r>
            <a:endParaRPr sz="24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 current flow?</a:t>
            </a:r>
            <a:endParaRPr/>
          </a:p>
        </p:txBody>
      </p:sp>
      <p:grpSp>
        <p:nvGrpSpPr>
          <p:cNvPr id="180" name="Google Shape;180;p27"/>
          <p:cNvGrpSpPr/>
          <p:nvPr/>
        </p:nvGrpSpPr>
        <p:grpSpPr>
          <a:xfrm rot="10800000">
            <a:off x="1742075" y="2523238"/>
            <a:ext cx="998375" cy="1416213"/>
            <a:chOff x="1996950" y="3294988"/>
            <a:chExt cx="998375" cy="1416213"/>
          </a:xfrm>
        </p:grpSpPr>
        <p:sp>
          <p:nvSpPr>
            <p:cNvPr id="181" name="Google Shape;181;p27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27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83" name="Google Shape;183;p27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7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7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7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19375" y="2437300"/>
            <a:ext cx="998375" cy="1740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7"/>
          <p:cNvCxnSpPr/>
          <p:nvPr/>
        </p:nvCxnSpPr>
        <p:spPr>
          <a:xfrm rot="10800000" flipH="1">
            <a:off x="2220325" y="2033800"/>
            <a:ext cx="3376500" cy="496500"/>
          </a:xfrm>
          <a:prstGeom prst="bentConnector3">
            <a:avLst>
              <a:gd name="adj1" fmla="val -11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7"/>
          <p:cNvCxnSpPr/>
          <p:nvPr/>
        </p:nvCxnSpPr>
        <p:spPr>
          <a:xfrm>
            <a:off x="5547787" y="20338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7"/>
          <p:cNvCxnSpPr/>
          <p:nvPr/>
        </p:nvCxnSpPr>
        <p:spPr>
          <a:xfrm>
            <a:off x="2194025" y="3928250"/>
            <a:ext cx="3205800" cy="867000"/>
          </a:xfrm>
          <a:prstGeom prst="bentConnector3">
            <a:avLst>
              <a:gd name="adj1" fmla="val -4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7"/>
          <p:cNvCxnSpPr/>
          <p:nvPr/>
        </p:nvCxnSpPr>
        <p:spPr>
          <a:xfrm rot="10800000" flipH="1">
            <a:off x="5333912" y="4182549"/>
            <a:ext cx="1602900" cy="612900"/>
          </a:xfrm>
          <a:prstGeom prst="bentConnector3">
            <a:avLst>
              <a:gd name="adj1" fmla="val 10082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27"/>
          <p:cNvSpPr txBox="1"/>
          <p:nvPr/>
        </p:nvSpPr>
        <p:spPr>
          <a:xfrm>
            <a:off x="1090450" y="5131675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Helvetica Neue"/>
                <a:ea typeface="Helvetica Neue"/>
                <a:cs typeface="Helvetica Neue"/>
                <a:sym typeface="Helvetica Neue"/>
              </a:rPr>
              <a:t>Will current flow through this circuit?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27"/>
          <p:cNvSpPr/>
          <p:nvPr/>
        </p:nvSpPr>
        <p:spPr>
          <a:xfrm rot="10800000" flipH="1">
            <a:off x="3415900" y="3770593"/>
            <a:ext cx="2535625" cy="709425"/>
          </a:xfrm>
          <a:custGeom>
            <a:avLst/>
            <a:gdLst/>
            <a:ahLst/>
            <a:cxnLst/>
            <a:rect l="l" t="t" r="r" b="b"/>
            <a:pathLst>
              <a:path w="101425" h="39677" extrusionOk="0">
                <a:moveTo>
                  <a:pt x="0" y="35999"/>
                </a:moveTo>
                <a:cubicBezTo>
                  <a:pt x="2277" y="30656"/>
                  <a:pt x="-613" y="9197"/>
                  <a:pt x="13663" y="3942"/>
                </a:cubicBezTo>
                <a:cubicBezTo>
                  <a:pt x="27940" y="-1313"/>
                  <a:pt x="71032" y="-1488"/>
                  <a:pt x="85659" y="4468"/>
                </a:cubicBezTo>
                <a:cubicBezTo>
                  <a:pt x="100286" y="10424"/>
                  <a:pt x="98797" y="33809"/>
                  <a:pt x="101425" y="3967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194" name="Google Shape;194;p27"/>
          <p:cNvSpPr txBox="1"/>
          <p:nvPr/>
        </p:nvSpPr>
        <p:spPr>
          <a:xfrm>
            <a:off x="4059688" y="3836900"/>
            <a:ext cx="1326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</a:t>
            </a:r>
            <a:endParaRPr sz="16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7349700" y="3713675"/>
            <a:ext cx="132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Anode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5978100" y="5089575"/>
            <a:ext cx="132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YES!</a:t>
            </a:r>
            <a:endParaRPr sz="2400" b="1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Demonstrate!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1077325" y="4905700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Helvetica Neue"/>
                <a:ea typeface="Helvetica Neue"/>
                <a:cs typeface="Helvetica Neue"/>
                <a:sym typeface="Helvetica Neue"/>
              </a:rPr>
              <a:t>We can demonstrate this with our battery and LED!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3" name="Google Shape;203;p28"/>
          <p:cNvGrpSpPr/>
          <p:nvPr/>
        </p:nvGrpSpPr>
        <p:grpSpPr>
          <a:xfrm>
            <a:off x="1615950" y="1729000"/>
            <a:ext cx="5964550" cy="2761649"/>
            <a:chOff x="1615950" y="2033800"/>
            <a:chExt cx="5964550" cy="2761649"/>
          </a:xfrm>
        </p:grpSpPr>
        <p:grpSp>
          <p:nvGrpSpPr>
            <p:cNvPr id="204" name="Google Shape;204;p28"/>
            <p:cNvGrpSpPr/>
            <p:nvPr/>
          </p:nvGrpSpPr>
          <p:grpSpPr>
            <a:xfrm>
              <a:off x="1615950" y="2532988"/>
              <a:ext cx="998375" cy="1416213"/>
              <a:chOff x="1996950" y="3294988"/>
              <a:chExt cx="998375" cy="1416213"/>
            </a:xfrm>
          </p:grpSpPr>
          <p:sp>
            <p:nvSpPr>
              <p:cNvPr id="205" name="Google Shape;205;p28"/>
              <p:cNvSpPr txBox="1"/>
              <p:nvPr/>
            </p:nvSpPr>
            <p:spPr>
              <a:xfrm>
                <a:off x="1996950" y="3294988"/>
                <a:ext cx="446700" cy="631200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900" b="1">
                    <a:latin typeface="Helvetica Neue"/>
                    <a:ea typeface="Helvetica Neue"/>
                    <a:cs typeface="Helvetica Neue"/>
                    <a:sym typeface="Helvetica Neue"/>
                  </a:rPr>
                  <a:t>+</a:t>
                </a:r>
                <a:endParaRPr sz="2900" b="1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06" name="Google Shape;206;p28"/>
              <p:cNvSpPr txBox="1"/>
              <p:nvPr/>
            </p:nvSpPr>
            <p:spPr>
              <a:xfrm>
                <a:off x="1996950" y="4079988"/>
                <a:ext cx="446700" cy="631200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900" b="1">
                    <a:latin typeface="Helvetica Neue"/>
                    <a:ea typeface="Helvetica Neue"/>
                    <a:cs typeface="Helvetica Neue"/>
                    <a:sym typeface="Helvetica Neue"/>
                  </a:rPr>
                  <a:t>-</a:t>
                </a:r>
                <a:endParaRPr sz="2900" b="1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207" name="Google Shape;207;p28"/>
              <p:cNvCxnSpPr/>
              <p:nvPr/>
            </p:nvCxnSpPr>
            <p:spPr>
              <a:xfrm>
                <a:off x="2128325" y="3885175"/>
                <a:ext cx="867000" cy="13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28"/>
              <p:cNvCxnSpPr/>
              <p:nvPr/>
            </p:nvCxnSpPr>
            <p:spPr>
              <a:xfrm>
                <a:off x="2312225" y="4146300"/>
                <a:ext cx="499200" cy="1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28"/>
              <p:cNvCxnSpPr/>
              <p:nvPr/>
            </p:nvCxnSpPr>
            <p:spPr>
              <a:xfrm rot="10800000">
                <a:off x="2561825" y="3306300"/>
                <a:ext cx="0" cy="564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28"/>
              <p:cNvCxnSpPr/>
              <p:nvPr/>
            </p:nvCxnSpPr>
            <p:spPr>
              <a:xfrm rot="10800000">
                <a:off x="2561825" y="4146300"/>
                <a:ext cx="0" cy="564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11" name="Google Shape;211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2125" y="2442050"/>
              <a:ext cx="998375" cy="1740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2" name="Google Shape;212;p28"/>
            <p:cNvCxnSpPr/>
            <p:nvPr/>
          </p:nvCxnSpPr>
          <p:spPr>
            <a:xfrm rot="10800000" flipH="1">
              <a:off x="2220300" y="2036500"/>
              <a:ext cx="3376500" cy="496500"/>
            </a:xfrm>
            <a:prstGeom prst="bentConnector3">
              <a:avLst>
                <a:gd name="adj1" fmla="val -1167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28"/>
            <p:cNvCxnSpPr/>
            <p:nvPr/>
          </p:nvCxnSpPr>
          <p:spPr>
            <a:xfrm>
              <a:off x="5547787" y="2033800"/>
              <a:ext cx="1444200" cy="403500"/>
            </a:xfrm>
            <a:prstGeom prst="bentConnector3">
              <a:avLst>
                <a:gd name="adj1" fmla="val 9709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28"/>
            <p:cNvCxnSpPr/>
            <p:nvPr/>
          </p:nvCxnSpPr>
          <p:spPr>
            <a:xfrm>
              <a:off x="2194025" y="3928250"/>
              <a:ext cx="3205800" cy="867000"/>
            </a:xfrm>
            <a:prstGeom prst="bentConnector3">
              <a:avLst>
                <a:gd name="adj1" fmla="val -409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28"/>
            <p:cNvCxnSpPr/>
            <p:nvPr/>
          </p:nvCxnSpPr>
          <p:spPr>
            <a:xfrm rot="10800000" flipH="1">
              <a:off x="5333912" y="4182549"/>
              <a:ext cx="1602900" cy="612900"/>
            </a:xfrm>
            <a:prstGeom prst="bentConnector3">
              <a:avLst>
                <a:gd name="adj1" fmla="val 10082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6" name="Google Shape;216;p28"/>
            <p:cNvSpPr/>
            <p:nvPr/>
          </p:nvSpPr>
          <p:spPr>
            <a:xfrm>
              <a:off x="3376450" y="2318821"/>
              <a:ext cx="2535625" cy="991925"/>
            </a:xfrm>
            <a:custGeom>
              <a:avLst/>
              <a:gdLst/>
              <a:ahLst/>
              <a:cxnLst/>
              <a:rect l="l" t="t" r="r" b="b"/>
              <a:pathLst>
                <a:path w="101425" h="39677" extrusionOk="0">
                  <a:moveTo>
                    <a:pt x="0" y="35999"/>
                  </a:moveTo>
                  <a:cubicBezTo>
                    <a:pt x="2277" y="30656"/>
                    <a:pt x="-613" y="9197"/>
                    <a:pt x="13663" y="3942"/>
                  </a:cubicBezTo>
                  <a:cubicBezTo>
                    <a:pt x="27940" y="-1313"/>
                    <a:pt x="71032" y="-1488"/>
                    <a:pt x="85659" y="4468"/>
                  </a:cubicBezTo>
                  <a:cubicBezTo>
                    <a:pt x="100286" y="10424"/>
                    <a:pt x="98797" y="33809"/>
                    <a:pt x="101425" y="39677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sp>
        <p:sp>
          <p:nvSpPr>
            <p:cNvPr id="217" name="Google Shape;217;p28"/>
            <p:cNvSpPr txBox="1"/>
            <p:nvPr/>
          </p:nvSpPr>
          <p:spPr>
            <a:xfrm>
              <a:off x="4020250" y="2615075"/>
              <a:ext cx="1326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66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Current</a:t>
              </a:r>
              <a:endParaRPr sz="16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8" name="Google Shape;218;p28"/>
          <p:cNvSpPr txBox="1"/>
          <p:nvPr/>
        </p:nvSpPr>
        <p:spPr>
          <a:xfrm>
            <a:off x="1103600" y="5575750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this make a good flashlight?  Why or why not?</a:t>
            </a:r>
            <a:endParaRPr sz="18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Adding a Switch</a:t>
            </a:r>
            <a:endParaRPr/>
          </a:p>
        </p:txBody>
      </p:sp>
      <p:grpSp>
        <p:nvGrpSpPr>
          <p:cNvPr id="224" name="Google Shape;224;p29"/>
          <p:cNvGrpSpPr/>
          <p:nvPr/>
        </p:nvGrpSpPr>
        <p:grpSpPr>
          <a:xfrm>
            <a:off x="1615950" y="1406600"/>
            <a:ext cx="5964550" cy="3546275"/>
            <a:chOff x="1615950" y="1406600"/>
            <a:chExt cx="5964550" cy="3546275"/>
          </a:xfrm>
        </p:grpSpPr>
        <p:grpSp>
          <p:nvGrpSpPr>
            <p:cNvPr id="225" name="Google Shape;225;p29"/>
            <p:cNvGrpSpPr/>
            <p:nvPr/>
          </p:nvGrpSpPr>
          <p:grpSpPr>
            <a:xfrm>
              <a:off x="1615950" y="2685388"/>
              <a:ext cx="998375" cy="1416213"/>
              <a:chOff x="1996950" y="3294988"/>
              <a:chExt cx="998375" cy="1416213"/>
            </a:xfrm>
          </p:grpSpPr>
          <p:sp>
            <p:nvSpPr>
              <p:cNvPr id="226" name="Google Shape;226;p29"/>
              <p:cNvSpPr txBox="1"/>
              <p:nvPr/>
            </p:nvSpPr>
            <p:spPr>
              <a:xfrm>
                <a:off x="1996950" y="3294988"/>
                <a:ext cx="446700" cy="631200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900" b="1">
                    <a:latin typeface="Helvetica Neue"/>
                    <a:ea typeface="Helvetica Neue"/>
                    <a:cs typeface="Helvetica Neue"/>
                    <a:sym typeface="Helvetica Neue"/>
                  </a:rPr>
                  <a:t>+</a:t>
                </a:r>
                <a:endParaRPr sz="2900" b="1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27" name="Google Shape;227;p29"/>
              <p:cNvSpPr txBox="1"/>
              <p:nvPr/>
            </p:nvSpPr>
            <p:spPr>
              <a:xfrm>
                <a:off x="1996950" y="4079988"/>
                <a:ext cx="446700" cy="631200"/>
              </a:xfrm>
              <a:prstGeom prst="rect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900" b="1">
                    <a:latin typeface="Helvetica Neue"/>
                    <a:ea typeface="Helvetica Neue"/>
                    <a:cs typeface="Helvetica Neue"/>
                    <a:sym typeface="Helvetica Neue"/>
                  </a:rPr>
                  <a:t>-</a:t>
                </a:r>
                <a:endParaRPr sz="2900" b="1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228" name="Google Shape;228;p29"/>
              <p:cNvCxnSpPr/>
              <p:nvPr/>
            </p:nvCxnSpPr>
            <p:spPr>
              <a:xfrm>
                <a:off x="2128325" y="3885175"/>
                <a:ext cx="867000" cy="13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29"/>
              <p:cNvCxnSpPr/>
              <p:nvPr/>
            </p:nvCxnSpPr>
            <p:spPr>
              <a:xfrm>
                <a:off x="2312225" y="4146300"/>
                <a:ext cx="499200" cy="1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29"/>
              <p:cNvCxnSpPr/>
              <p:nvPr/>
            </p:nvCxnSpPr>
            <p:spPr>
              <a:xfrm rot="10800000">
                <a:off x="2561825" y="3306300"/>
                <a:ext cx="0" cy="564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29"/>
              <p:cNvCxnSpPr/>
              <p:nvPr/>
            </p:nvCxnSpPr>
            <p:spPr>
              <a:xfrm rot="10800000">
                <a:off x="2561825" y="4146300"/>
                <a:ext cx="0" cy="564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32" name="Google Shape;23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2125" y="2594450"/>
              <a:ext cx="998375" cy="1740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68425" y="1406600"/>
              <a:ext cx="2153700" cy="1416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29"/>
            <p:cNvCxnSpPr/>
            <p:nvPr/>
          </p:nvCxnSpPr>
          <p:spPr>
            <a:xfrm rot="10800000" flipH="1">
              <a:off x="2220300" y="2186200"/>
              <a:ext cx="1563300" cy="499200"/>
            </a:xfrm>
            <a:prstGeom prst="bentConnector3">
              <a:avLst>
                <a:gd name="adj1" fmla="val -252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29"/>
            <p:cNvCxnSpPr/>
            <p:nvPr/>
          </p:nvCxnSpPr>
          <p:spPr>
            <a:xfrm>
              <a:off x="5547787" y="2186200"/>
              <a:ext cx="1444200" cy="403500"/>
            </a:xfrm>
            <a:prstGeom prst="bentConnector3">
              <a:avLst>
                <a:gd name="adj1" fmla="val 9709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29"/>
            <p:cNvCxnSpPr/>
            <p:nvPr/>
          </p:nvCxnSpPr>
          <p:spPr>
            <a:xfrm>
              <a:off x="2180900" y="4054375"/>
              <a:ext cx="3350100" cy="898500"/>
            </a:xfrm>
            <a:prstGeom prst="bentConnector3">
              <a:avLst>
                <a:gd name="adj1" fmla="val 392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29"/>
            <p:cNvCxnSpPr/>
            <p:nvPr/>
          </p:nvCxnSpPr>
          <p:spPr>
            <a:xfrm rot="10800000" flipH="1">
              <a:off x="5333912" y="4334949"/>
              <a:ext cx="1602900" cy="612900"/>
            </a:xfrm>
            <a:prstGeom prst="bentConnector3">
              <a:avLst>
                <a:gd name="adj1" fmla="val 10082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8" name="Google Shape;238;p29"/>
            <p:cNvSpPr/>
            <p:nvPr/>
          </p:nvSpPr>
          <p:spPr>
            <a:xfrm>
              <a:off x="4380175" y="2464675"/>
              <a:ext cx="262800" cy="8541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29"/>
          <p:cNvSpPr txBox="1"/>
          <p:nvPr/>
        </p:nvSpPr>
        <p:spPr>
          <a:xfrm>
            <a:off x="1615950" y="5412825"/>
            <a:ext cx="643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this do for us?</a:t>
            </a:r>
            <a:endParaRPr sz="24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 you ready to build?</a:t>
            </a:r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Box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Coin battery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LED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3 pieces wire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Paper clip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Sandpaper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Sticker</a:t>
            </a:r>
            <a:endParaRPr/>
          </a:p>
          <a:p>
            <a:pPr marL="342900" lvl="0" indent="-20955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2"/>
          </p:nvPr>
        </p:nvSpPr>
        <p:spPr>
          <a:xfrm>
            <a:off x="47244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Tape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Marker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the sticker to the box</a:t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349775" y="2223550"/>
            <a:ext cx="395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Use the side with exposed ridges.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775" y="1600200"/>
            <a:ext cx="3957728" cy="51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Got three pieces of magnet wire?</a:t>
            </a:r>
            <a:endParaRPr/>
          </a:p>
        </p:txBody>
      </p:sp>
      <p:pic>
        <p:nvPicPr>
          <p:cNvPr id="259" name="Google Shape;259;p32" descr="Wires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93807" y="1235388"/>
            <a:ext cx="4084595" cy="544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 insulation off the ends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205" y="2558604"/>
            <a:ext cx="356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Then sand off the black stuff</a:t>
            </a:r>
          </a:p>
        </p:txBody>
      </p:sp>
      <p:pic>
        <p:nvPicPr>
          <p:cNvPr id="3" name="Picture 2" descr="burn w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8" y="1727975"/>
            <a:ext cx="3249817" cy="43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5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 descr="sand wir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513" y="2273111"/>
            <a:ext cx="4482508" cy="336188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insulation has been burnt</a:t>
            </a:r>
            <a:endParaRPr/>
          </a:p>
        </p:txBody>
      </p:sp>
      <p:sp>
        <p:nvSpPr>
          <p:cNvPr id="266" name="Google Shape;266;p33"/>
          <p:cNvSpPr txBox="1"/>
          <p:nvPr/>
        </p:nvSpPr>
        <p:spPr>
          <a:xfrm>
            <a:off x="609599" y="1614150"/>
            <a:ext cx="412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Sand off the black stuff</a:t>
            </a:r>
            <a:endParaRPr sz="2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599" y="1600200"/>
            <a:ext cx="3829048" cy="51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5286525" y="2223750"/>
            <a:ext cx="316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…sand on the box</a:t>
            </a:r>
            <a:endParaRPr sz="2600" b="1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296450" y="2452350"/>
            <a:ext cx="412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Fold the sandpaper, or...</a:t>
            </a:r>
            <a:endParaRPr sz="2600" b="1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LEDs: one lead is shorter!</a:t>
            </a:r>
            <a:endParaRPr/>
          </a:p>
        </p:txBody>
      </p:sp>
      <p:pic>
        <p:nvPicPr>
          <p:cNvPr id="275" name="Google Shape;275;p34" descr="Bright-White-LED-5mm-228x2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649" y="2259401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 descr="LED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8988" y="2001118"/>
            <a:ext cx="4326753" cy="296424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4298989" y="5246522"/>
            <a:ext cx="36166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you forget which is shorter, look for the flat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7312636" y="3360848"/>
            <a:ext cx="307900" cy="205242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1004725" y="4708588"/>
            <a:ext cx="98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Anode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ctrTitle"/>
          </p:nvPr>
        </p:nvSpPr>
        <p:spPr>
          <a:xfrm>
            <a:off x="773175" y="12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Circuits</a:t>
            </a:r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ctrTitle"/>
          </p:nvPr>
        </p:nvSpPr>
        <p:spPr>
          <a:xfrm>
            <a:off x="773175" y="1470004"/>
            <a:ext cx="7772400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LED Flashlight</a:t>
            </a:r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350" y="2775279"/>
            <a:ext cx="4267203" cy="320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6" y="2772729"/>
            <a:ext cx="4256532" cy="3200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Color the top of the short lead</a:t>
            </a:r>
            <a:endParaRPr/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656" y="1735650"/>
            <a:ext cx="3448697" cy="4462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6" descr="Bend legs with colored leads.jpg"/>
          <p:cNvPicPr preferRelativeResize="0"/>
          <p:nvPr/>
        </p:nvPicPr>
        <p:blipFill rotWithShape="1">
          <a:blip r:embed="rId3">
            <a:alphaModFix/>
          </a:blip>
          <a:srcRect b="43236"/>
          <a:stretch/>
        </p:blipFill>
        <p:spPr>
          <a:xfrm>
            <a:off x="2228775" y="1977699"/>
            <a:ext cx="5032152" cy="380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Bend legs at the knees</a:t>
            </a:r>
            <a:endParaRPr/>
          </a:p>
        </p:txBody>
      </p:sp>
      <p:sp>
        <p:nvSpPr>
          <p:cNvPr id="292" name="Google Shape;292;p36"/>
          <p:cNvSpPr txBox="1"/>
          <p:nvPr/>
        </p:nvSpPr>
        <p:spPr>
          <a:xfrm>
            <a:off x="4572012" y="2863027"/>
            <a:ext cx="100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Short!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93" name="Google Shape;293;p36"/>
          <p:cNvCxnSpPr/>
          <p:nvPr/>
        </p:nvCxnSpPr>
        <p:spPr>
          <a:xfrm flipH="1">
            <a:off x="4927838" y="3571899"/>
            <a:ext cx="153900" cy="962100"/>
          </a:xfrm>
          <a:prstGeom prst="straightConnector1">
            <a:avLst/>
          </a:prstGeom>
          <a:solidFill>
            <a:schemeClr val="accent1"/>
          </a:solidFill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start building this.</a:t>
            </a:r>
            <a:endParaRPr/>
          </a:p>
        </p:txBody>
      </p:sp>
      <p:grpSp>
        <p:nvGrpSpPr>
          <p:cNvPr id="299" name="Google Shape;299;p37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300" name="Google Shape;300;p37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1" name="Google Shape;301;p37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02" name="Google Shape;302;p37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37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37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37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37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7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37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37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37"/>
          <p:cNvSpPr txBox="1"/>
          <p:nvPr/>
        </p:nvSpPr>
        <p:spPr>
          <a:xfrm>
            <a:off x="1615950" y="5336625"/>
            <a:ext cx="643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start by connecting the diode with the battery.</a:t>
            </a:r>
            <a:endParaRPr sz="24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802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Twist the end of one wire around the SHORT lead</a:t>
            </a:r>
            <a:endParaRPr/>
          </a:p>
        </p:txBody>
      </p:sp>
      <p:pic>
        <p:nvPicPr>
          <p:cNvPr id="319" name="Google Shape;319;p38" descr="wire aroundshort lea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6727" y="1778698"/>
            <a:ext cx="3298491" cy="439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other side of wire to bottom (-) side of battery</a:t>
            </a:r>
            <a:endParaRPr/>
          </a:p>
        </p:txBody>
      </p:sp>
      <p:pic>
        <p:nvPicPr>
          <p:cNvPr id="325" name="Google Shape;325;p39" descr="loop onnagtive side of batter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92" y="2484473"/>
            <a:ext cx="4009641" cy="309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 descr="Tape negative battery loo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171" y="2484473"/>
            <a:ext cx="3276491" cy="3097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518025" y="5652075"/>
            <a:ext cx="807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A51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not cover the other side of the battery with the tape!</a:t>
            </a:r>
            <a:endParaRPr sz="2200" b="1">
              <a:solidFill>
                <a:srgbClr val="0A51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39"/>
          <p:cNvSpPr txBox="1"/>
          <p:nvPr/>
        </p:nvSpPr>
        <p:spPr>
          <a:xfrm>
            <a:off x="518025" y="1689675"/>
            <a:ext cx="807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A51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a small loop in the sanded portion of the wire.</a:t>
            </a:r>
            <a:endParaRPr sz="2200" b="1" dirty="0">
              <a:solidFill>
                <a:srgbClr val="0A51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4253-CEEB-FA12-20C8-BFE6FD5B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test it at this point?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888D79-12BC-CF9B-69E6-8490732CD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close the circuit</a:t>
            </a:r>
          </a:p>
          <a:p>
            <a:r>
              <a:rPr lang="en-US" dirty="0"/>
              <a:t>Touch the bare lead of the LED to the bare side of the battery</a:t>
            </a:r>
          </a:p>
        </p:txBody>
      </p:sp>
    </p:spTree>
    <p:extLst>
      <p:ext uri="{BB962C8B-B14F-4D97-AF65-F5344CB8AC3E}">
        <p14:creationId xmlns:p14="http://schemas.microsoft.com/office/powerpoint/2010/main" val="2913064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will mark our progress</a:t>
            </a:r>
            <a:endParaRPr/>
          </a:p>
        </p:txBody>
      </p:sp>
      <p:grpSp>
        <p:nvGrpSpPr>
          <p:cNvPr id="334" name="Google Shape;334;p40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335" name="Google Shape;335;p40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6" name="Google Shape;336;p40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37" name="Google Shape;337;p40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40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40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40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41" name="Google Shape;3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0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40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40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46;p40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Google Shape;347;p40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40"/>
          <p:cNvSpPr txBox="1"/>
          <p:nvPr/>
        </p:nvSpPr>
        <p:spPr>
          <a:xfrm>
            <a:off x="2118225" y="5347275"/>
            <a:ext cx="590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A51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Engineers test along the way.</a:t>
            </a:r>
            <a:endParaRPr sz="2400" b="1">
              <a:solidFill>
                <a:srgbClr val="0A51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Let's do this wire:</a:t>
            </a:r>
            <a:endParaRPr/>
          </a:p>
        </p:txBody>
      </p:sp>
      <p:grpSp>
        <p:nvGrpSpPr>
          <p:cNvPr id="354" name="Google Shape;354;p41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355" name="Google Shape;355;p41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6" name="Google Shape;356;p41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57" name="Google Shape;357;p41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41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41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41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61" name="Google Shape;3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41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41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41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41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41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8" name="Google Shape;368;p41"/>
          <p:cNvCxnSpPr/>
          <p:nvPr/>
        </p:nvCxnSpPr>
        <p:spPr>
          <a:xfrm rot="10800000" flipH="1">
            <a:off x="2180900" y="2151100"/>
            <a:ext cx="1281000" cy="569400"/>
          </a:xfrm>
          <a:prstGeom prst="bentConnector3">
            <a:avLst>
              <a:gd name="adj1" fmla="val 1780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Make a loop in another wire and tape it to the top (+) side of battery</a:t>
            </a:r>
            <a:endParaRPr sz="3600"/>
          </a:p>
        </p:txBody>
      </p:sp>
      <p:pic>
        <p:nvPicPr>
          <p:cNvPr id="374" name="Google Shape;374;p42" descr="Tape loop positive s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35607"/>
            <a:ext cx="6300411" cy="472530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2"/>
          <p:cNvSpPr txBox="1"/>
          <p:nvPr/>
        </p:nvSpPr>
        <p:spPr>
          <a:xfrm>
            <a:off x="6754426" y="3313358"/>
            <a:ext cx="2052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A51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test at this point?</a:t>
            </a:r>
            <a:endParaRPr sz="2400" b="1">
              <a:solidFill>
                <a:srgbClr val="0A51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Attach the last wire</a:t>
            </a:r>
            <a:endParaRPr/>
          </a:p>
        </p:txBody>
      </p:sp>
      <p:sp>
        <p:nvSpPr>
          <p:cNvPr id="381" name="Google Shape;381;p43"/>
          <p:cNvSpPr txBox="1"/>
          <p:nvPr/>
        </p:nvSpPr>
        <p:spPr>
          <a:xfrm>
            <a:off x="1106600" y="5235000"/>
            <a:ext cx="7440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Twist the third wire onto the anode, the unused lead of the LED</a:t>
            </a:r>
            <a:endParaRPr sz="23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82" name="Google Shape;382;p43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383" name="Google Shape;383;p43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4" name="Google Shape;384;p43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85" name="Google Shape;385;p43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43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43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43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89" name="Google Shape;3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43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43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Google Shape;393;p43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43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43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96" name="Google Shape;396;p43"/>
          <p:cNvCxnSpPr/>
          <p:nvPr/>
        </p:nvCxnSpPr>
        <p:spPr>
          <a:xfrm rot="10800000" flipH="1">
            <a:off x="2180900" y="2151100"/>
            <a:ext cx="1281000" cy="569400"/>
          </a:xfrm>
          <a:prstGeom prst="bentConnector3">
            <a:avLst>
              <a:gd name="adj1" fmla="val 1780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43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does it work?</a:t>
            </a:r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When electricity flows through an LED (light-emitting diode), the LED lights up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We need a battery, an LED, some wire, a switch and some know-how!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state</a:t>
            </a:r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 rotWithShape="1">
          <a:blip r:embed="rId3">
            <a:alphaModFix/>
          </a:blip>
          <a:srcRect b="13741"/>
          <a:stretch/>
        </p:blipFill>
        <p:spPr>
          <a:xfrm>
            <a:off x="879475" y="1789500"/>
            <a:ext cx="3837174" cy="441330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 txBox="1"/>
          <p:nvPr/>
        </p:nvSpPr>
        <p:spPr>
          <a:xfrm>
            <a:off x="5529475" y="2492850"/>
            <a:ext cx="3017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test this?</a:t>
            </a:r>
            <a:endParaRPr sz="28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44"/>
          <p:cNvSpPr txBox="1"/>
          <p:nvPr/>
        </p:nvSpPr>
        <p:spPr>
          <a:xfrm>
            <a:off x="5629900" y="3995550"/>
            <a:ext cx="3175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happens if we touch the orange insulation?</a:t>
            </a:r>
            <a:endParaRPr sz="2400" b="1" i="1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building!</a:t>
            </a:r>
            <a:endParaRPr/>
          </a:p>
        </p:txBody>
      </p:sp>
      <p:sp>
        <p:nvSpPr>
          <p:cNvPr id="411" name="Google Shape;411;p45"/>
          <p:cNvSpPr txBox="1">
            <a:spLocks noGrp="1"/>
          </p:cNvSpPr>
          <p:nvPr>
            <p:ph type="body" idx="2"/>
          </p:nvPr>
        </p:nvSpPr>
        <p:spPr>
          <a:xfrm>
            <a:off x="260850" y="1754175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Tape battery inside box in the middle of the big section.</a:t>
            </a:r>
            <a:endParaRPr sz="2400"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Insert the LED into the hole next to the battery</a:t>
            </a:r>
            <a:endParaRPr sz="2400"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0A51FB"/>
              </a:buClr>
              <a:buSzPts val="2400"/>
              <a:buAutoNum type="arabicPeriod"/>
            </a:pPr>
            <a:r>
              <a:rPr lang="en-US" sz="2400">
                <a:solidFill>
                  <a:srgbClr val="0A51FB"/>
                </a:solidFill>
              </a:rPr>
              <a:t>Tape down the LED leads to the box.</a:t>
            </a:r>
            <a:endParaRPr sz="2400">
              <a:solidFill>
                <a:srgbClr val="0A51FB"/>
              </a:solidFill>
            </a:endParaRPr>
          </a:p>
        </p:txBody>
      </p:sp>
      <p:pic>
        <p:nvPicPr>
          <p:cNvPr id="412" name="Google Shape;41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8025" y="1574175"/>
            <a:ext cx="3829048" cy="5105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45"/>
          <p:cNvCxnSpPr/>
          <p:nvPr/>
        </p:nvCxnSpPr>
        <p:spPr>
          <a:xfrm rot="10800000" flipH="1">
            <a:off x="3682825" y="3322700"/>
            <a:ext cx="1716900" cy="1606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4" name="Google Shape;414;p45"/>
          <p:cNvCxnSpPr/>
          <p:nvPr/>
        </p:nvCxnSpPr>
        <p:spPr>
          <a:xfrm rot="10800000" flipH="1">
            <a:off x="3701300" y="3802475"/>
            <a:ext cx="1661400" cy="111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6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attach the switch</a:t>
            </a:r>
            <a:endParaRPr/>
          </a:p>
        </p:txBody>
      </p:sp>
      <p:grpSp>
        <p:nvGrpSpPr>
          <p:cNvPr id="420" name="Google Shape;420;p46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421" name="Google Shape;421;p46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2" name="Google Shape;422;p46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423" name="Google Shape;423;p46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46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46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46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27" name="Google Shape;42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46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46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46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2" name="Google Shape;432;p46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46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4" name="Google Shape;434;p46"/>
          <p:cNvCxnSpPr/>
          <p:nvPr/>
        </p:nvCxnSpPr>
        <p:spPr>
          <a:xfrm rot="10800000" flipH="1">
            <a:off x="2180900" y="2151100"/>
            <a:ext cx="1281000" cy="569400"/>
          </a:xfrm>
          <a:prstGeom prst="bentConnector3">
            <a:avLst>
              <a:gd name="adj1" fmla="val 1780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46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46"/>
          <p:cNvCxnSpPr/>
          <p:nvPr/>
        </p:nvCxnSpPr>
        <p:spPr>
          <a:xfrm rot="10800000" flipH="1">
            <a:off x="3138800" y="2151050"/>
            <a:ext cx="870300" cy="165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47" descr="Thist wire to paper cl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738" y="1590046"/>
            <a:ext cx="3383183" cy="451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7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Bend the paper clip a little</a:t>
            </a:r>
            <a:endParaRPr/>
          </a:p>
        </p:txBody>
      </p:sp>
      <p:sp>
        <p:nvSpPr>
          <p:cNvPr id="443" name="Google Shape;443;p47"/>
          <p:cNvSpPr txBox="1"/>
          <p:nvPr/>
        </p:nvSpPr>
        <p:spPr>
          <a:xfrm>
            <a:off x="5396176" y="1871775"/>
            <a:ext cx="269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Twist the end of the wire from the battery to the paper clip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4" name="Google Shape;444;p47" descr="bent paper cli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749" y="1590051"/>
            <a:ext cx="3715499" cy="288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450" name="Google Shape;450;p48"/>
          <p:cNvSpPr/>
          <p:nvPr/>
        </p:nvSpPr>
        <p:spPr>
          <a:xfrm rot="-5400000">
            <a:off x="2811796" y="2952148"/>
            <a:ext cx="3672082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Google Shape;451;p48"/>
          <p:cNvSpPr txBox="1"/>
          <p:nvPr/>
        </p:nvSpPr>
        <p:spPr>
          <a:xfrm>
            <a:off x="387050" y="3727488"/>
            <a:ext cx="263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Loop sanded end of wire over the bottom of paper clip.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52" name="Google Shape;452;p48"/>
          <p:cNvCxnSpPr/>
          <p:nvPr/>
        </p:nvCxnSpPr>
        <p:spPr>
          <a:xfrm>
            <a:off x="2962875" y="4725825"/>
            <a:ext cx="1975500" cy="60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53" name="Google Shape;453;p48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454" name="Google Shape;454;p48"/>
            <p:cNvSpPr/>
            <p:nvPr/>
          </p:nvSpPr>
          <p:spPr>
            <a:xfrm>
              <a:off x="5014375" y="5254315"/>
              <a:ext cx="240750" cy="1440100"/>
            </a:xfrm>
            <a:custGeom>
              <a:avLst/>
              <a:gdLst/>
              <a:ahLst/>
              <a:cxnLst/>
              <a:rect l="l" t="t" r="r" b="b"/>
              <a:pathLst>
                <a:path w="9630" h="57604" extrusionOk="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w="38100" cap="flat" cmpd="sng">
              <a:solidFill>
                <a:srgbClr val="88888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455" name="Google Shape;455;p48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9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461" name="Google Shape;461;p49"/>
          <p:cNvSpPr/>
          <p:nvPr/>
        </p:nvSpPr>
        <p:spPr>
          <a:xfrm rot="-5400000">
            <a:off x="2811796" y="2952148"/>
            <a:ext cx="3672082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2" name="Google Shape;462;p49"/>
          <p:cNvSpPr txBox="1"/>
          <p:nvPr/>
        </p:nvSpPr>
        <p:spPr>
          <a:xfrm>
            <a:off x="609600" y="3602388"/>
            <a:ext cx="2635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Pinch the wire with your fingers of hand not holding paper clip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3" name="Google Shape;463;p49"/>
          <p:cNvCxnSpPr/>
          <p:nvPr/>
        </p:nvCxnSpPr>
        <p:spPr>
          <a:xfrm rot="10800000" flipH="1">
            <a:off x="3673625" y="5864075"/>
            <a:ext cx="1117200" cy="6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64" name="Google Shape;464;p49"/>
          <p:cNvCxnSpPr/>
          <p:nvPr/>
        </p:nvCxnSpPr>
        <p:spPr>
          <a:xfrm rot="10800000">
            <a:off x="5478675" y="5861900"/>
            <a:ext cx="1130100" cy="17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grpSp>
        <p:nvGrpSpPr>
          <p:cNvPr id="465" name="Google Shape;465;p49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466" name="Google Shape;466;p49"/>
            <p:cNvSpPr/>
            <p:nvPr/>
          </p:nvSpPr>
          <p:spPr>
            <a:xfrm>
              <a:off x="5014375" y="5254315"/>
              <a:ext cx="240750" cy="1440100"/>
            </a:xfrm>
            <a:custGeom>
              <a:avLst/>
              <a:gdLst/>
              <a:ahLst/>
              <a:cxnLst/>
              <a:rect l="l" t="t" r="r" b="b"/>
              <a:pathLst>
                <a:path w="9630" h="57604" extrusionOk="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w="38100" cap="flat" cmpd="sng">
              <a:solidFill>
                <a:srgbClr val="88888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467" name="Google Shape;467;p49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Technique</a:t>
            </a:r>
            <a:endParaRPr/>
          </a:p>
        </p:txBody>
      </p:sp>
      <p:sp>
        <p:nvSpPr>
          <p:cNvPr id="473" name="Google Shape;473;p50"/>
          <p:cNvSpPr/>
          <p:nvPr/>
        </p:nvSpPr>
        <p:spPr>
          <a:xfrm rot="-5400000">
            <a:off x="2811796" y="2952148"/>
            <a:ext cx="3672082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4" name="Google Shape;474;p50"/>
          <p:cNvSpPr txBox="1"/>
          <p:nvPr/>
        </p:nvSpPr>
        <p:spPr>
          <a:xfrm>
            <a:off x="323475" y="3325488"/>
            <a:ext cx="2635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Twist the paper clip several times to make a good connection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5" name="Google Shape;475;p50"/>
          <p:cNvCxnSpPr/>
          <p:nvPr/>
        </p:nvCxnSpPr>
        <p:spPr>
          <a:xfrm rot="10800000" flipH="1">
            <a:off x="3673625" y="5864075"/>
            <a:ext cx="1117200" cy="6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76" name="Google Shape;476;p50"/>
          <p:cNvCxnSpPr/>
          <p:nvPr/>
        </p:nvCxnSpPr>
        <p:spPr>
          <a:xfrm rot="10800000">
            <a:off x="5478675" y="5861900"/>
            <a:ext cx="1130100" cy="17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77" name="Google Shape;477;p50"/>
          <p:cNvSpPr/>
          <p:nvPr/>
        </p:nvSpPr>
        <p:spPr>
          <a:xfrm>
            <a:off x="4126288" y="1606025"/>
            <a:ext cx="1043100" cy="3693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8" name="Google Shape;478;p50"/>
          <p:cNvCxnSpPr/>
          <p:nvPr/>
        </p:nvCxnSpPr>
        <p:spPr>
          <a:xfrm rot="10800000" flipH="1">
            <a:off x="2150800" y="1873775"/>
            <a:ext cx="1735200" cy="1338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79" name="Google Shape;479;p50"/>
          <p:cNvGrpSpPr/>
          <p:nvPr/>
        </p:nvGrpSpPr>
        <p:grpSpPr>
          <a:xfrm>
            <a:off x="5014375" y="5254315"/>
            <a:ext cx="240750" cy="1483685"/>
            <a:chOff x="5014375" y="5254315"/>
            <a:chExt cx="240750" cy="1483685"/>
          </a:xfrm>
        </p:grpSpPr>
        <p:sp>
          <p:nvSpPr>
            <p:cNvPr id="480" name="Google Shape;480;p50"/>
            <p:cNvSpPr/>
            <p:nvPr/>
          </p:nvSpPr>
          <p:spPr>
            <a:xfrm>
              <a:off x="5014375" y="5254315"/>
              <a:ext cx="240750" cy="1440100"/>
            </a:xfrm>
            <a:custGeom>
              <a:avLst/>
              <a:gdLst/>
              <a:ahLst/>
              <a:cxnLst/>
              <a:rect l="l" t="t" r="r" b="b"/>
              <a:pathLst>
                <a:path w="9630" h="57604" extrusionOk="0">
                  <a:moveTo>
                    <a:pt x="9599" y="57604"/>
                  </a:moveTo>
                  <a:cubicBezTo>
                    <a:pt x="9414" y="48066"/>
                    <a:pt x="10091" y="4500"/>
                    <a:pt x="8491" y="377"/>
                  </a:cubicBezTo>
                  <a:cubicBezTo>
                    <a:pt x="6891" y="-3746"/>
                    <a:pt x="1415" y="27452"/>
                    <a:pt x="0" y="32867"/>
                  </a:cubicBezTo>
                </a:path>
              </a:pathLst>
            </a:custGeom>
            <a:noFill/>
            <a:ln w="38100" cap="flat" cmpd="sng">
              <a:solidFill>
                <a:srgbClr val="88888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481" name="Google Shape;481;p50"/>
            <p:cNvCxnSpPr/>
            <p:nvPr/>
          </p:nvCxnSpPr>
          <p:spPr>
            <a:xfrm>
              <a:off x="5247225" y="6064200"/>
              <a:ext cx="0" cy="67380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do the final part of the circuit!</a:t>
            </a:r>
            <a:endParaRPr/>
          </a:p>
        </p:txBody>
      </p:sp>
      <p:grpSp>
        <p:nvGrpSpPr>
          <p:cNvPr id="487" name="Google Shape;487;p51"/>
          <p:cNvGrpSpPr/>
          <p:nvPr/>
        </p:nvGrpSpPr>
        <p:grpSpPr>
          <a:xfrm>
            <a:off x="1615950" y="2685388"/>
            <a:ext cx="998375" cy="1416213"/>
            <a:chOff x="1996950" y="3294988"/>
            <a:chExt cx="998375" cy="1416213"/>
          </a:xfrm>
        </p:grpSpPr>
        <p:sp>
          <p:nvSpPr>
            <p:cNvPr id="488" name="Google Shape;488;p51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89" name="Google Shape;489;p51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490" name="Google Shape;490;p51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51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51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51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94" name="Google Shape;4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594450"/>
            <a:ext cx="998375" cy="17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425" y="1406600"/>
            <a:ext cx="21537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Google Shape;496;p51"/>
          <p:cNvCxnSpPr/>
          <p:nvPr/>
        </p:nvCxnSpPr>
        <p:spPr>
          <a:xfrm rot="10800000" flipH="1">
            <a:off x="2220300" y="2186200"/>
            <a:ext cx="1563300" cy="499200"/>
          </a:xfrm>
          <a:prstGeom prst="bentConnector3">
            <a:avLst>
              <a:gd name="adj1" fmla="val -252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p51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" name="Google Shape;498;p51"/>
          <p:cNvCxnSpPr/>
          <p:nvPr/>
        </p:nvCxnSpPr>
        <p:spPr>
          <a:xfrm>
            <a:off x="2180900" y="4054375"/>
            <a:ext cx="3350100" cy="898500"/>
          </a:xfrm>
          <a:prstGeom prst="bentConnector3">
            <a:avLst>
              <a:gd name="adj1" fmla="val 392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9" name="Google Shape;499;p51"/>
          <p:cNvCxnSpPr/>
          <p:nvPr/>
        </p:nvCxnSpPr>
        <p:spPr>
          <a:xfrm rot="10800000" flipH="1">
            <a:off x="5333912" y="4334949"/>
            <a:ext cx="1602900" cy="612900"/>
          </a:xfrm>
          <a:prstGeom prst="bentConnector3">
            <a:avLst>
              <a:gd name="adj1" fmla="val 10082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0" name="Google Shape;500;p51"/>
          <p:cNvSpPr txBox="1"/>
          <p:nvPr/>
        </p:nvSpPr>
        <p:spPr>
          <a:xfrm>
            <a:off x="7382175" y="4091500"/>
            <a:ext cx="148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1" name="Google Shape;501;p51"/>
          <p:cNvCxnSpPr/>
          <p:nvPr/>
        </p:nvCxnSpPr>
        <p:spPr>
          <a:xfrm rot="10800000" flipH="1">
            <a:off x="2180900" y="2151100"/>
            <a:ext cx="1281000" cy="569400"/>
          </a:xfrm>
          <a:prstGeom prst="bentConnector3">
            <a:avLst>
              <a:gd name="adj1" fmla="val 1780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51"/>
          <p:cNvCxnSpPr/>
          <p:nvPr/>
        </p:nvCxnSpPr>
        <p:spPr>
          <a:xfrm>
            <a:off x="5547787" y="2186200"/>
            <a:ext cx="1444200" cy="403500"/>
          </a:xfrm>
          <a:prstGeom prst="bentConnector3">
            <a:avLst>
              <a:gd name="adj1" fmla="val 97091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51"/>
          <p:cNvCxnSpPr/>
          <p:nvPr/>
        </p:nvCxnSpPr>
        <p:spPr>
          <a:xfrm rot="10800000" flipH="1">
            <a:off x="3138800" y="2151050"/>
            <a:ext cx="870300" cy="165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51"/>
          <p:cNvCxnSpPr/>
          <p:nvPr/>
        </p:nvCxnSpPr>
        <p:spPr>
          <a:xfrm rot="10800000" flipH="1">
            <a:off x="4811375" y="2186200"/>
            <a:ext cx="870300" cy="165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"/>
          <p:cNvSpPr/>
          <p:nvPr/>
        </p:nvSpPr>
        <p:spPr>
          <a:xfrm rot="-226963">
            <a:off x="2384578" y="3450320"/>
            <a:ext cx="3719704" cy="1030633"/>
          </a:xfrm>
          <a:prstGeom prst="rect">
            <a:avLst/>
          </a:prstGeom>
          <a:solidFill>
            <a:srgbClr val="EBF3F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Switch</a:t>
            </a:r>
            <a:endParaRPr/>
          </a:p>
        </p:txBody>
      </p:sp>
      <p:sp>
        <p:nvSpPr>
          <p:cNvPr id="511" name="Google Shape;511;p52"/>
          <p:cNvSpPr/>
          <p:nvPr/>
        </p:nvSpPr>
        <p:spPr>
          <a:xfrm>
            <a:off x="397292" y="2974069"/>
            <a:ext cx="5207150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Google Shape;512;p52"/>
          <p:cNvSpPr txBox="1"/>
          <p:nvPr/>
        </p:nvSpPr>
        <p:spPr>
          <a:xfrm>
            <a:off x="6608175" y="2900238"/>
            <a:ext cx="263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1. Tape over the bottom of the paper clip between “jaws”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3" name="Google Shape;513;p52"/>
          <p:cNvCxnSpPr/>
          <p:nvPr/>
        </p:nvCxnSpPr>
        <p:spPr>
          <a:xfrm flipH="1">
            <a:off x="4873175" y="3294100"/>
            <a:ext cx="1648800" cy="349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4" name="Google Shape;514;p52"/>
          <p:cNvSpPr/>
          <p:nvPr/>
        </p:nvSpPr>
        <p:spPr>
          <a:xfrm>
            <a:off x="85950" y="3727500"/>
            <a:ext cx="474800" cy="684675"/>
          </a:xfrm>
          <a:custGeom>
            <a:avLst/>
            <a:gdLst/>
            <a:ahLst/>
            <a:cxnLst/>
            <a:rect l="l" t="t" r="r" b="b"/>
            <a:pathLst>
              <a:path w="18992" h="27387" extrusionOk="0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3" descr="tape big loop of paper cl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0909"/>
            <a:ext cx="4504635" cy="375495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Tape the big loop of the paper clip to the outside of the box</a:t>
            </a:r>
            <a:endParaRPr sz="4000"/>
          </a:p>
        </p:txBody>
      </p:sp>
      <p:sp>
        <p:nvSpPr>
          <p:cNvPr id="521" name="Google Shape;521;p53"/>
          <p:cNvSpPr txBox="1"/>
          <p:nvPr/>
        </p:nvSpPr>
        <p:spPr>
          <a:xfrm>
            <a:off x="2204296" y="2633505"/>
            <a:ext cx="215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cover the big loop with tape</a:t>
            </a:r>
            <a:endParaRPr sz="26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Google Shape;522;p53"/>
          <p:cNvSpPr txBox="1"/>
          <p:nvPr/>
        </p:nvSpPr>
        <p:spPr>
          <a:xfrm>
            <a:off x="6168300" y="3733400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sure big loop covered with tape</a:t>
            </a:r>
            <a:endParaRPr sz="2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3" name="Google Shape;52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650" y="1554850"/>
            <a:ext cx="3881284" cy="5175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to learn some things</a:t>
            </a:r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409575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Electrical components and how to read an electrical schematic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is a circuit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parts we’re using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How to build the flashlight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Switch</a:t>
            </a:r>
            <a:endParaRPr/>
          </a:p>
        </p:txBody>
      </p:sp>
      <p:sp>
        <p:nvSpPr>
          <p:cNvPr id="529" name="Google Shape;529;p54"/>
          <p:cNvSpPr/>
          <p:nvPr/>
        </p:nvSpPr>
        <p:spPr>
          <a:xfrm rot="-226963">
            <a:off x="2384578" y="2002520"/>
            <a:ext cx="3719704" cy="1030633"/>
          </a:xfrm>
          <a:prstGeom prst="rect">
            <a:avLst/>
          </a:prstGeom>
          <a:solidFill>
            <a:srgbClr val="EBF3F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4"/>
          <p:cNvSpPr/>
          <p:nvPr/>
        </p:nvSpPr>
        <p:spPr>
          <a:xfrm>
            <a:off x="397292" y="1526269"/>
            <a:ext cx="5207150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1" name="Google Shape;531;p54"/>
          <p:cNvSpPr/>
          <p:nvPr/>
        </p:nvSpPr>
        <p:spPr>
          <a:xfrm>
            <a:off x="-169900" y="2880600"/>
            <a:ext cx="5467350" cy="1063900"/>
          </a:xfrm>
          <a:custGeom>
            <a:avLst/>
            <a:gdLst/>
            <a:ahLst/>
            <a:cxnLst/>
            <a:rect l="l" t="t" r="r" b="b"/>
            <a:pathLst>
              <a:path w="218694" h="42556" extrusionOk="0">
                <a:moveTo>
                  <a:pt x="0" y="27482"/>
                </a:moveTo>
                <a:cubicBezTo>
                  <a:pt x="31729" y="29981"/>
                  <a:pt x="154983" y="43139"/>
                  <a:pt x="190376" y="42473"/>
                </a:cubicBezTo>
                <a:cubicBezTo>
                  <a:pt x="225770" y="41807"/>
                  <a:pt x="221189" y="26067"/>
                  <a:pt x="212361" y="23485"/>
                </a:cubicBezTo>
                <a:cubicBezTo>
                  <a:pt x="203533" y="20903"/>
                  <a:pt x="150568" y="30897"/>
                  <a:pt x="137410" y="26983"/>
                </a:cubicBezTo>
                <a:cubicBezTo>
                  <a:pt x="124252" y="23069"/>
                  <a:pt x="134079" y="4497"/>
                  <a:pt x="133413" y="0"/>
                </a:cubicBezTo>
              </a:path>
            </a:pathLst>
          </a:cu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2" name="Google Shape;532;p54"/>
          <p:cNvSpPr/>
          <p:nvPr/>
        </p:nvSpPr>
        <p:spPr>
          <a:xfrm>
            <a:off x="3165425" y="2031175"/>
            <a:ext cx="187375" cy="849425"/>
          </a:xfrm>
          <a:custGeom>
            <a:avLst/>
            <a:gdLst/>
            <a:ahLst/>
            <a:cxnLst/>
            <a:rect l="l" t="t" r="r" b="b"/>
            <a:pathLst>
              <a:path w="7495" h="33977" extrusionOk="0">
                <a:moveTo>
                  <a:pt x="0" y="33977"/>
                </a:moveTo>
                <a:cubicBezTo>
                  <a:pt x="1249" y="28314"/>
                  <a:pt x="6246" y="5663"/>
                  <a:pt x="7495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3" name="Google Shape;533;p54"/>
          <p:cNvSpPr txBox="1"/>
          <p:nvPr/>
        </p:nvSpPr>
        <p:spPr>
          <a:xfrm>
            <a:off x="6684375" y="1528638"/>
            <a:ext cx="263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2. Sanded part of wire placed across bottom of paper clip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4" name="Google Shape;534;p54"/>
          <p:cNvCxnSpPr/>
          <p:nvPr/>
        </p:nvCxnSpPr>
        <p:spPr>
          <a:xfrm flipH="1">
            <a:off x="3496175" y="1822550"/>
            <a:ext cx="2927100" cy="33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5" name="Google Shape;535;p54"/>
          <p:cNvSpPr txBox="1"/>
          <p:nvPr/>
        </p:nvSpPr>
        <p:spPr>
          <a:xfrm>
            <a:off x="5473900" y="3568900"/>
            <a:ext cx="128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Wire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6" name="Google Shape;536;p54"/>
          <p:cNvSpPr/>
          <p:nvPr/>
        </p:nvSpPr>
        <p:spPr>
          <a:xfrm>
            <a:off x="85950" y="2250475"/>
            <a:ext cx="474800" cy="684675"/>
          </a:xfrm>
          <a:custGeom>
            <a:avLst/>
            <a:gdLst/>
            <a:ahLst/>
            <a:cxnLst/>
            <a:rect l="l" t="t" r="r" b="b"/>
            <a:pathLst>
              <a:path w="18992" h="27387" extrusionOk="0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7" name="Google Shape;537;p54"/>
          <p:cNvSpPr/>
          <p:nvPr/>
        </p:nvSpPr>
        <p:spPr>
          <a:xfrm rot="-226963">
            <a:off x="2384578" y="4745720"/>
            <a:ext cx="3719704" cy="1030633"/>
          </a:xfrm>
          <a:prstGeom prst="rect">
            <a:avLst/>
          </a:prstGeom>
          <a:solidFill>
            <a:srgbClr val="EBF3F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4"/>
          <p:cNvSpPr/>
          <p:nvPr/>
        </p:nvSpPr>
        <p:spPr>
          <a:xfrm rot="-227286">
            <a:off x="2975341" y="4600607"/>
            <a:ext cx="1453075" cy="367085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4"/>
          <p:cNvSpPr/>
          <p:nvPr/>
        </p:nvSpPr>
        <p:spPr>
          <a:xfrm>
            <a:off x="397292" y="4269469"/>
            <a:ext cx="5207150" cy="1265325"/>
          </a:xfrm>
          <a:custGeom>
            <a:avLst/>
            <a:gdLst/>
            <a:ahLst/>
            <a:cxnLst/>
            <a:rect l="l" t="t" r="r" b="b"/>
            <a:pathLst>
              <a:path w="208286" h="50613" extrusionOk="0">
                <a:moveTo>
                  <a:pt x="65705" y="34437"/>
                </a:moveTo>
                <a:cubicBezTo>
                  <a:pt x="84276" y="33937"/>
                  <a:pt x="155396" y="30357"/>
                  <a:pt x="177132" y="31439"/>
                </a:cubicBezTo>
                <a:cubicBezTo>
                  <a:pt x="198868" y="32522"/>
                  <a:pt x="223601" y="37768"/>
                  <a:pt x="196119" y="40932"/>
                </a:cubicBezTo>
                <a:cubicBezTo>
                  <a:pt x="168637" y="44097"/>
                  <a:pt x="40305" y="51176"/>
                  <a:pt x="12240" y="50426"/>
                </a:cubicBezTo>
                <a:cubicBezTo>
                  <a:pt x="-15825" y="49677"/>
                  <a:pt x="10908" y="44680"/>
                  <a:pt x="27730" y="36435"/>
                </a:cubicBezTo>
                <a:cubicBezTo>
                  <a:pt x="44552" y="28191"/>
                  <a:pt x="97851" y="4790"/>
                  <a:pt x="113174" y="959"/>
                </a:cubicBezTo>
                <a:cubicBezTo>
                  <a:pt x="128497" y="-2872"/>
                  <a:pt x="130330" y="6288"/>
                  <a:pt x="119670" y="13450"/>
                </a:cubicBezTo>
                <a:cubicBezTo>
                  <a:pt x="109010" y="20612"/>
                  <a:pt x="60958" y="38850"/>
                  <a:pt x="49216" y="4393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0" name="Google Shape;540;p54"/>
          <p:cNvSpPr/>
          <p:nvPr/>
        </p:nvSpPr>
        <p:spPr>
          <a:xfrm>
            <a:off x="-169900" y="5623800"/>
            <a:ext cx="5467350" cy="1063900"/>
          </a:xfrm>
          <a:custGeom>
            <a:avLst/>
            <a:gdLst/>
            <a:ahLst/>
            <a:cxnLst/>
            <a:rect l="l" t="t" r="r" b="b"/>
            <a:pathLst>
              <a:path w="218694" h="42556" extrusionOk="0">
                <a:moveTo>
                  <a:pt x="0" y="27482"/>
                </a:moveTo>
                <a:cubicBezTo>
                  <a:pt x="31729" y="29981"/>
                  <a:pt x="154983" y="43139"/>
                  <a:pt x="190376" y="42473"/>
                </a:cubicBezTo>
                <a:cubicBezTo>
                  <a:pt x="225770" y="41807"/>
                  <a:pt x="221189" y="26067"/>
                  <a:pt x="212361" y="23485"/>
                </a:cubicBezTo>
                <a:cubicBezTo>
                  <a:pt x="203533" y="20903"/>
                  <a:pt x="150568" y="30897"/>
                  <a:pt x="137410" y="26983"/>
                </a:cubicBezTo>
                <a:cubicBezTo>
                  <a:pt x="124252" y="23069"/>
                  <a:pt x="134079" y="4497"/>
                  <a:pt x="133413" y="0"/>
                </a:cubicBezTo>
              </a:path>
            </a:pathLst>
          </a:cu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1" name="Google Shape;541;p54"/>
          <p:cNvSpPr/>
          <p:nvPr/>
        </p:nvSpPr>
        <p:spPr>
          <a:xfrm>
            <a:off x="3165425" y="4774375"/>
            <a:ext cx="187375" cy="849425"/>
          </a:xfrm>
          <a:custGeom>
            <a:avLst/>
            <a:gdLst/>
            <a:ahLst/>
            <a:cxnLst/>
            <a:rect l="l" t="t" r="r" b="b"/>
            <a:pathLst>
              <a:path w="7495" h="33977" extrusionOk="0">
                <a:moveTo>
                  <a:pt x="0" y="33977"/>
                </a:moveTo>
                <a:cubicBezTo>
                  <a:pt x="1249" y="28314"/>
                  <a:pt x="6246" y="5663"/>
                  <a:pt x="7495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" name="Google Shape;542;p54"/>
          <p:cNvSpPr txBox="1"/>
          <p:nvPr/>
        </p:nvSpPr>
        <p:spPr>
          <a:xfrm>
            <a:off x="6684375" y="4271850"/>
            <a:ext cx="2554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3. Secure wire by taping it down </a:t>
            </a:r>
            <a:r>
              <a:rPr lang="en-US" sz="2000" i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outside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of paper clip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43" name="Google Shape;543;p54"/>
          <p:cNvCxnSpPr/>
          <p:nvPr/>
        </p:nvCxnSpPr>
        <p:spPr>
          <a:xfrm flipH="1">
            <a:off x="4487825" y="4486050"/>
            <a:ext cx="1751400" cy="158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4" name="Google Shape;544;p54"/>
          <p:cNvSpPr txBox="1"/>
          <p:nvPr/>
        </p:nvSpPr>
        <p:spPr>
          <a:xfrm>
            <a:off x="5473900" y="6312100"/>
            <a:ext cx="128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Wire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5" name="Google Shape;545;p54"/>
          <p:cNvSpPr/>
          <p:nvPr/>
        </p:nvSpPr>
        <p:spPr>
          <a:xfrm>
            <a:off x="85950" y="4993675"/>
            <a:ext cx="474800" cy="684675"/>
          </a:xfrm>
          <a:custGeom>
            <a:avLst/>
            <a:gdLst/>
            <a:ahLst/>
            <a:cxnLst/>
            <a:rect l="l" t="t" r="r" b="b"/>
            <a:pathLst>
              <a:path w="18992" h="27387" extrusionOk="0">
                <a:moveTo>
                  <a:pt x="0" y="0"/>
                </a:moveTo>
                <a:cubicBezTo>
                  <a:pt x="2120" y="4469"/>
                  <a:pt x="10256" y="23777"/>
                  <a:pt x="12719" y="26813"/>
                </a:cubicBezTo>
                <a:cubicBezTo>
                  <a:pt x="15183" y="29850"/>
                  <a:pt x="15182" y="19709"/>
                  <a:pt x="14781" y="18219"/>
                </a:cubicBezTo>
                <a:cubicBezTo>
                  <a:pt x="14380" y="16729"/>
                  <a:pt x="10484" y="17073"/>
                  <a:pt x="10312" y="17875"/>
                </a:cubicBezTo>
                <a:cubicBezTo>
                  <a:pt x="10140" y="18677"/>
                  <a:pt x="12604" y="23147"/>
                  <a:pt x="13750" y="23032"/>
                </a:cubicBezTo>
                <a:cubicBezTo>
                  <a:pt x="14896" y="22918"/>
                  <a:pt x="17303" y="17761"/>
                  <a:pt x="17188" y="17188"/>
                </a:cubicBezTo>
                <a:cubicBezTo>
                  <a:pt x="17073" y="16615"/>
                  <a:pt x="12948" y="18391"/>
                  <a:pt x="13062" y="19594"/>
                </a:cubicBezTo>
                <a:cubicBezTo>
                  <a:pt x="13177" y="20797"/>
                  <a:pt x="16901" y="24808"/>
                  <a:pt x="17875" y="24407"/>
                </a:cubicBezTo>
                <a:cubicBezTo>
                  <a:pt x="18849" y="24006"/>
                  <a:pt x="19078" y="17704"/>
                  <a:pt x="18906" y="17188"/>
                </a:cubicBezTo>
                <a:cubicBezTo>
                  <a:pt x="18734" y="16672"/>
                  <a:pt x="17188" y="20626"/>
                  <a:pt x="16844" y="21313"/>
                </a:cubicBezTo>
              </a:path>
            </a:pathLst>
          </a:cu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54"/>
          <p:cNvSpPr/>
          <p:nvPr/>
        </p:nvSpPr>
        <p:spPr>
          <a:xfrm rot="-227286">
            <a:off x="2975341" y="5535057"/>
            <a:ext cx="1453075" cy="367085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7" name="Google Shape;547;p54"/>
          <p:cNvCxnSpPr/>
          <p:nvPr/>
        </p:nvCxnSpPr>
        <p:spPr>
          <a:xfrm flipH="1">
            <a:off x="4572050" y="5465775"/>
            <a:ext cx="1916400" cy="18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8" name="Google Shape;548;p54"/>
          <p:cNvSpPr/>
          <p:nvPr/>
        </p:nvSpPr>
        <p:spPr>
          <a:xfrm rot="-227961">
            <a:off x="3168378" y="4759202"/>
            <a:ext cx="543294" cy="205644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67" y="1551398"/>
            <a:ext cx="5276792" cy="395759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5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Get the last piece of wire</a:t>
            </a:r>
            <a:endParaRPr sz="3600"/>
          </a:p>
        </p:txBody>
      </p:sp>
      <p:sp>
        <p:nvSpPr>
          <p:cNvPr id="555" name="Google Shape;555;p55"/>
          <p:cNvSpPr txBox="1">
            <a:spLocks noGrp="1"/>
          </p:cNvSpPr>
          <p:nvPr>
            <p:ph type="body" idx="2"/>
          </p:nvPr>
        </p:nvSpPr>
        <p:spPr>
          <a:xfrm>
            <a:off x="5513810" y="1827249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Slide one sanded end under the top part of the clip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This is going to be your switch!</a:t>
            </a:r>
            <a:endParaRPr/>
          </a:p>
          <a:p>
            <a:pPr marL="3429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55"/>
          <p:cNvSpPr txBox="1"/>
          <p:nvPr/>
        </p:nvSpPr>
        <p:spPr>
          <a:xfrm>
            <a:off x="874499" y="4559950"/>
            <a:ext cx="369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Must be sanded part!!!</a:t>
            </a: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7" name="Google Shape;557;p55"/>
          <p:cNvCxnSpPr/>
          <p:nvPr/>
        </p:nvCxnSpPr>
        <p:spPr>
          <a:xfrm rot="10800000" flipH="1">
            <a:off x="4078840" y="3298004"/>
            <a:ext cx="811659" cy="1496160"/>
          </a:xfrm>
          <a:prstGeom prst="straightConnector1">
            <a:avLst/>
          </a:prstGeom>
          <a:solidFill>
            <a:schemeClr val="accent1"/>
          </a:solidFill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it down </a:t>
            </a:r>
            <a:r>
              <a:rPr lang="en-US">
                <a:solidFill>
                  <a:srgbClr val="FF0000"/>
                </a:solidFill>
              </a:rPr>
              <a:t>ONLY THE END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3" name="Google Shape;5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759" y="1933589"/>
            <a:ext cx="5763802" cy="432285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6"/>
          <p:cNvSpPr/>
          <p:nvPr/>
        </p:nvSpPr>
        <p:spPr>
          <a:xfrm rot="-602500">
            <a:off x="5621285" y="3044401"/>
            <a:ext cx="1110753" cy="2408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56"/>
          <p:cNvSpPr/>
          <p:nvPr/>
        </p:nvSpPr>
        <p:spPr>
          <a:xfrm>
            <a:off x="6945330" y="2804845"/>
            <a:ext cx="1160980" cy="35959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6" name="Google Shape;566;p56"/>
          <p:cNvSpPr txBox="1"/>
          <p:nvPr/>
        </p:nvSpPr>
        <p:spPr>
          <a:xfrm>
            <a:off x="7069225" y="5285400"/>
            <a:ext cx="173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it!</a:t>
            </a:r>
            <a:endParaRPr sz="3000" b="1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7" name="Google Shape;567;p56"/>
          <p:cNvSpPr/>
          <p:nvPr/>
        </p:nvSpPr>
        <p:spPr>
          <a:xfrm>
            <a:off x="7014655" y="3915170"/>
            <a:ext cx="1161000" cy="359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8" name="Google Shape;568;p56"/>
          <p:cNvSpPr txBox="1"/>
          <p:nvPr/>
        </p:nvSpPr>
        <p:spPr>
          <a:xfrm>
            <a:off x="7360075" y="4274875"/>
            <a:ext cx="173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Tape the other side</a:t>
            </a:r>
            <a:endParaRPr sz="1800" b="1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7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Thread the two wires from the switch to the inside</a:t>
            </a:r>
            <a:endParaRPr sz="3600"/>
          </a:p>
        </p:txBody>
      </p:sp>
      <p:sp>
        <p:nvSpPr>
          <p:cNvPr id="574" name="Google Shape;574;p57"/>
          <p:cNvSpPr txBox="1"/>
          <p:nvPr/>
        </p:nvSpPr>
        <p:spPr>
          <a:xfrm>
            <a:off x="6150599" y="2362497"/>
            <a:ext cx="3143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Route wires by the tab.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Tape them down to secure!</a:t>
            </a:r>
            <a:endParaRPr b="1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75" name="Google Shape;575;p57"/>
          <p:cNvGrpSpPr/>
          <p:nvPr/>
        </p:nvGrpSpPr>
        <p:grpSpPr>
          <a:xfrm>
            <a:off x="152588" y="1734138"/>
            <a:ext cx="5968225" cy="4476184"/>
            <a:chOff x="457388" y="1734138"/>
            <a:chExt cx="5968225" cy="4476184"/>
          </a:xfrm>
        </p:grpSpPr>
        <p:pic>
          <p:nvPicPr>
            <p:cNvPr id="576" name="Google Shape;576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388" y="1734138"/>
              <a:ext cx="5968225" cy="447618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7" name="Google Shape;577;p57"/>
            <p:cNvCxnSpPr/>
            <p:nvPr/>
          </p:nvCxnSpPr>
          <p:spPr>
            <a:xfrm rot="10800000" flipH="1">
              <a:off x="2563625" y="2980050"/>
              <a:ext cx="143100" cy="68970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8" name="Google Shape;578;p57"/>
            <p:cNvCxnSpPr/>
            <p:nvPr/>
          </p:nvCxnSpPr>
          <p:spPr>
            <a:xfrm rot="10800000">
              <a:off x="4212575" y="2971175"/>
              <a:ext cx="264000" cy="66960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8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Fold the Box!</a:t>
            </a:r>
            <a:endParaRPr/>
          </a:p>
        </p:txBody>
      </p:sp>
      <p:sp>
        <p:nvSpPr>
          <p:cNvPr id="584" name="Google Shape;584;p58"/>
          <p:cNvSpPr txBox="1">
            <a:spLocks noGrp="1"/>
          </p:cNvSpPr>
          <p:nvPr>
            <p:ph type="body" idx="1"/>
          </p:nvPr>
        </p:nvSpPr>
        <p:spPr>
          <a:xfrm>
            <a:off x="124350" y="1996075"/>
            <a:ext cx="3727500" cy="33393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Start by slightly folding each crease in.</a:t>
            </a:r>
            <a:endParaRPr/>
          </a:p>
        </p:txBody>
      </p:sp>
      <p:pic>
        <p:nvPicPr>
          <p:cNvPr id="585" name="Google Shape;58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675" y="1626225"/>
            <a:ext cx="3829048" cy="510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9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Fold up long sides, connect with flap</a:t>
            </a:r>
            <a:endParaRPr/>
          </a:p>
        </p:txBody>
      </p:sp>
      <p:pic>
        <p:nvPicPr>
          <p:cNvPr id="591" name="Google Shape;5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50" y="1635550"/>
            <a:ext cx="3490276" cy="46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475" y="1561225"/>
            <a:ext cx="3546017" cy="472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0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Fold in end flaps</a:t>
            </a:r>
            <a:endParaRPr/>
          </a:p>
        </p:txBody>
      </p:sp>
      <p:pic>
        <p:nvPicPr>
          <p:cNvPr id="598" name="Google Shape;5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75" y="1600200"/>
            <a:ext cx="3460174" cy="461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Tape the box.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are done!</a:t>
            </a:r>
            <a:endParaRPr/>
          </a:p>
        </p:txBody>
      </p:sp>
      <p:pic>
        <p:nvPicPr>
          <p:cNvPr id="604" name="Google Shape;604;p61"/>
          <p:cNvPicPr preferRelativeResize="0"/>
          <p:nvPr/>
        </p:nvPicPr>
        <p:blipFill rotWithShape="1">
          <a:blip r:embed="rId3">
            <a:alphaModFix/>
          </a:blip>
          <a:srcRect b="38484"/>
          <a:stretch/>
        </p:blipFill>
        <p:spPr>
          <a:xfrm>
            <a:off x="1996775" y="1574225"/>
            <a:ext cx="5744452" cy="47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have built a circuit!</a:t>
            </a:r>
            <a:endParaRPr/>
          </a:p>
        </p:txBody>
      </p:sp>
      <p:grpSp>
        <p:nvGrpSpPr>
          <p:cNvPr id="610" name="Google Shape;610;p62"/>
          <p:cNvGrpSpPr/>
          <p:nvPr/>
        </p:nvGrpSpPr>
        <p:grpSpPr>
          <a:xfrm>
            <a:off x="4571436" y="3808357"/>
            <a:ext cx="732807" cy="1095865"/>
            <a:chOff x="1996950" y="3294988"/>
            <a:chExt cx="998375" cy="1416213"/>
          </a:xfrm>
        </p:grpSpPr>
        <p:sp>
          <p:nvSpPr>
            <p:cNvPr id="611" name="Google Shape;611;p62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2" name="Google Shape;612;p62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613" name="Google Shape;613;p62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62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62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62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17" name="Google Shape;61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8712" y="3734702"/>
            <a:ext cx="733113" cy="13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316" y="2816762"/>
            <a:ext cx="1581474" cy="10944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9" name="Google Shape;619;p62"/>
          <p:cNvCxnSpPr/>
          <p:nvPr/>
        </p:nvCxnSpPr>
        <p:spPr>
          <a:xfrm rot="10800000" flipH="1">
            <a:off x="5000625" y="3418675"/>
            <a:ext cx="1164000" cy="387000"/>
          </a:xfrm>
          <a:prstGeom prst="bentConnector3">
            <a:avLst>
              <a:gd name="adj1" fmla="val -111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0" name="Google Shape;620;p62"/>
          <p:cNvCxnSpPr/>
          <p:nvPr/>
        </p:nvCxnSpPr>
        <p:spPr>
          <a:xfrm>
            <a:off x="7266444" y="3418677"/>
            <a:ext cx="1250400" cy="302100"/>
          </a:xfrm>
          <a:prstGeom prst="bentConnector3">
            <a:avLst>
              <a:gd name="adj1" fmla="val 9614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1" name="Google Shape;621;p62"/>
          <p:cNvCxnSpPr/>
          <p:nvPr/>
        </p:nvCxnSpPr>
        <p:spPr>
          <a:xfrm>
            <a:off x="4986883" y="4862894"/>
            <a:ext cx="2458200" cy="692700"/>
          </a:xfrm>
          <a:prstGeom prst="bentConnector3">
            <a:avLst>
              <a:gd name="adj1" fmla="val 3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Google Shape;622;p62"/>
          <p:cNvCxnSpPr/>
          <p:nvPr/>
        </p:nvCxnSpPr>
        <p:spPr>
          <a:xfrm rot="10800000" flipH="1">
            <a:off x="7302147" y="5078147"/>
            <a:ext cx="1179000" cy="475200"/>
          </a:xfrm>
          <a:prstGeom prst="bentConnector3">
            <a:avLst>
              <a:gd name="adj1" fmla="val 100036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3" name="Google Shape;62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00" y="1429438"/>
            <a:ext cx="3718226" cy="495762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2"/>
          <p:cNvSpPr txBox="1"/>
          <p:nvPr/>
        </p:nvSpPr>
        <p:spPr>
          <a:xfrm>
            <a:off x="6429369" y="2144419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A51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this?</a:t>
            </a:r>
            <a:endParaRPr sz="2400">
              <a:solidFill>
                <a:srgbClr val="0A51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25" name="Google Shape;625;p62"/>
          <p:cNvCxnSpPr/>
          <p:nvPr/>
        </p:nvCxnSpPr>
        <p:spPr>
          <a:xfrm>
            <a:off x="6709541" y="2606084"/>
            <a:ext cx="111900" cy="4320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0A51FB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26" name="Google Shape;626;p62"/>
          <p:cNvCxnSpPr>
            <a:stCxn id="624" idx="1"/>
          </p:cNvCxnSpPr>
          <p:nvPr/>
        </p:nvCxnSpPr>
        <p:spPr>
          <a:xfrm flipH="1">
            <a:off x="2846469" y="2375269"/>
            <a:ext cx="3582900" cy="23355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0A51FB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27" name="Google Shape;627;p62"/>
          <p:cNvSpPr txBox="1"/>
          <p:nvPr/>
        </p:nvSpPr>
        <p:spPr>
          <a:xfrm>
            <a:off x="5078822" y="6283235"/>
            <a:ext cx="19464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this?</a:t>
            </a:r>
            <a:endParaRPr sz="240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28" name="Google Shape;628;p62"/>
          <p:cNvCxnSpPr/>
          <p:nvPr/>
        </p:nvCxnSpPr>
        <p:spPr>
          <a:xfrm rot="10800000" flipH="1">
            <a:off x="7021572" y="4746185"/>
            <a:ext cx="1209600" cy="15429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29" name="Google Shape;629;p62"/>
          <p:cNvCxnSpPr/>
          <p:nvPr/>
        </p:nvCxnSpPr>
        <p:spPr>
          <a:xfrm rot="10800000">
            <a:off x="2705150" y="3385375"/>
            <a:ext cx="3418500" cy="30204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30" name="Google Shape;630;p62"/>
          <p:cNvSpPr txBox="1"/>
          <p:nvPr/>
        </p:nvSpPr>
        <p:spPr>
          <a:xfrm>
            <a:off x="4115050" y="5821525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this?</a:t>
            </a:r>
            <a:endParaRPr sz="24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31" name="Google Shape;631;p62"/>
          <p:cNvCxnSpPr>
            <a:endCxn id="612" idx="3"/>
          </p:cNvCxnSpPr>
          <p:nvPr/>
        </p:nvCxnSpPr>
        <p:spPr>
          <a:xfrm rot="10800000" flipH="1">
            <a:off x="4676113" y="4660001"/>
            <a:ext cx="223200" cy="1080900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2" name="Google Shape;632;p62"/>
          <p:cNvCxnSpPr/>
          <p:nvPr/>
        </p:nvCxnSpPr>
        <p:spPr>
          <a:xfrm rot="10800000">
            <a:off x="2065262" y="4935625"/>
            <a:ext cx="2418000" cy="885900"/>
          </a:xfrm>
          <a:prstGeom prst="straightConnector1">
            <a:avLst/>
          </a:prstGeom>
          <a:solidFill>
            <a:schemeClr val="accent1"/>
          </a:solidFill>
          <a:ln w="349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Reading Schematics:</a:t>
            </a:r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914400" y="2819402"/>
            <a:ext cx="3810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Battery</a:t>
            </a:r>
            <a:endParaRPr/>
          </a:p>
        </p:txBody>
      </p:sp>
      <p:pic>
        <p:nvPicPr>
          <p:cNvPr id="92" name="Google Shape;92;p21" descr="battery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65000" y="2959545"/>
            <a:ext cx="2170200" cy="22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1"/>
          <p:cNvSpPr txBox="1"/>
          <p:nvPr/>
        </p:nvSpPr>
        <p:spPr>
          <a:xfrm>
            <a:off x="914400" y="1752600"/>
            <a:ext cx="3203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this?</a:t>
            </a:r>
            <a:endParaRPr/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950" y="3429000"/>
            <a:ext cx="2692401" cy="269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Switch</a:t>
            </a:r>
            <a:endParaRPr/>
          </a:p>
        </p:txBody>
      </p:sp>
      <p:sp>
        <p:nvSpPr>
          <p:cNvPr id="100" name="Google Shape;100;p22"/>
          <p:cNvSpPr txBox="1"/>
          <p:nvPr/>
        </p:nvSpPr>
        <p:spPr>
          <a:xfrm>
            <a:off x="780400" y="2044275"/>
            <a:ext cx="425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this do?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22"/>
          <p:cNvSpPr txBox="1"/>
          <p:nvPr/>
        </p:nvSpPr>
        <p:spPr>
          <a:xfrm>
            <a:off x="5390775" y="2044275"/>
            <a:ext cx="3753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Schematic symbol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3750" y="2235152"/>
            <a:ext cx="2153700" cy="21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425" y="2819402"/>
            <a:ext cx="2382564" cy="3176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/>
          <p:nvPr/>
        </p:nvSpPr>
        <p:spPr>
          <a:xfrm>
            <a:off x="4677975" y="4667925"/>
            <a:ext cx="4251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be using a paper clip as our switch!</a:t>
            </a:r>
            <a:endParaRPr sz="2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this?</a:t>
            </a:r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3904725" y="1827375"/>
            <a:ext cx="49371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Diode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Font typeface="Helvetica Neue"/>
              <a:buChar char="»"/>
            </a:pPr>
            <a:r>
              <a:rPr lang="en-US"/>
              <a:t>Lets current flow one direction but not the other</a:t>
            </a:r>
            <a:endParaRPr/>
          </a:p>
        </p:txBody>
      </p:sp>
      <p:cxnSp>
        <p:nvCxnSpPr>
          <p:cNvPr id="111" name="Google Shape;111;p23"/>
          <p:cNvCxnSpPr/>
          <p:nvPr/>
        </p:nvCxnSpPr>
        <p:spPr>
          <a:xfrm>
            <a:off x="769938" y="2209800"/>
            <a:ext cx="2010300" cy="840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12" name="Google Shape;112;p23"/>
          <p:cNvCxnSpPr/>
          <p:nvPr/>
        </p:nvCxnSpPr>
        <p:spPr>
          <a:xfrm rot="10800000">
            <a:off x="895025" y="3652625"/>
            <a:ext cx="18441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13" name="Google Shape;113;p23"/>
          <p:cNvSpPr txBox="1"/>
          <p:nvPr/>
        </p:nvSpPr>
        <p:spPr>
          <a:xfrm>
            <a:off x="1371600" y="1676400"/>
            <a:ext cx="121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/>
          </a:p>
        </p:txBody>
      </p:sp>
      <p:sp>
        <p:nvSpPr>
          <p:cNvPr id="114" name="Google Shape;114;p23"/>
          <p:cNvSpPr txBox="1"/>
          <p:nvPr/>
        </p:nvSpPr>
        <p:spPr>
          <a:xfrm>
            <a:off x="1676400" y="3423978"/>
            <a:ext cx="31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</a:t>
            </a:r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1526901" y="3887800"/>
            <a:ext cx="83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310025" y="1996625"/>
            <a:ext cx="998375" cy="174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527625" y="4790863"/>
            <a:ext cx="5483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going to use Light Emitting Diode (LED) as our light bulb</a:t>
            </a:r>
            <a:endParaRPr sz="2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4">
            <a:alphaModFix/>
          </a:blip>
          <a:srcRect r="77210"/>
          <a:stretch/>
        </p:blipFill>
        <p:spPr>
          <a:xfrm>
            <a:off x="6431250" y="3885675"/>
            <a:ext cx="714700" cy="26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this?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/>
              <a:t>Resistor</a:t>
            </a:r>
            <a:endParaRPr/>
          </a:p>
        </p:txBody>
      </p:sp>
      <p:pic>
        <p:nvPicPr>
          <p:cNvPr id="125" name="Google Shape;125;p24" descr="resistor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0025" y="2577650"/>
            <a:ext cx="22733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3704" r="3704"/>
          <a:stretch/>
        </p:blipFill>
        <p:spPr>
          <a:xfrm>
            <a:off x="762000" y="2451100"/>
            <a:ext cx="3304352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4995025" y="1905000"/>
            <a:ext cx="336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Schematic symbol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4879525" y="3712775"/>
            <a:ext cx="401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to “resist” voltage and reduce current.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4926325" y="4967500"/>
            <a:ext cx="39579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do not need to use one in our circuit.</a:t>
            </a:r>
            <a:endParaRPr sz="28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not?</a:t>
            </a:r>
            <a:endParaRPr sz="28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prstGeom prst="rect">
            <a:avLst/>
          </a:prstGeom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Simple Circuit</a:t>
            </a:r>
            <a:endParaRPr/>
          </a:p>
        </p:txBody>
      </p:sp>
      <p:grpSp>
        <p:nvGrpSpPr>
          <p:cNvPr id="135" name="Google Shape;135;p25"/>
          <p:cNvGrpSpPr/>
          <p:nvPr/>
        </p:nvGrpSpPr>
        <p:grpSpPr>
          <a:xfrm>
            <a:off x="1615950" y="2532988"/>
            <a:ext cx="998375" cy="1416213"/>
            <a:chOff x="1996950" y="3294988"/>
            <a:chExt cx="998375" cy="1416213"/>
          </a:xfrm>
        </p:grpSpPr>
        <p:sp>
          <p:nvSpPr>
            <p:cNvPr id="136" name="Google Shape;136;p25"/>
            <p:cNvSpPr txBox="1"/>
            <p:nvPr/>
          </p:nvSpPr>
          <p:spPr>
            <a:xfrm>
              <a:off x="1996950" y="3294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+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25"/>
            <p:cNvSpPr txBox="1"/>
            <p:nvPr/>
          </p:nvSpPr>
          <p:spPr>
            <a:xfrm>
              <a:off x="1996950" y="4079988"/>
              <a:ext cx="446700" cy="6312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>
                  <a:latin typeface="Helvetica Neue"/>
                  <a:ea typeface="Helvetica Neue"/>
                  <a:cs typeface="Helvetica Neue"/>
                  <a:sym typeface="Helvetica Neue"/>
                </a:rPr>
                <a:t>-</a:t>
              </a:r>
              <a:endParaRPr sz="2900"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38" name="Google Shape;138;p25"/>
            <p:cNvCxnSpPr/>
            <p:nvPr/>
          </p:nvCxnSpPr>
          <p:spPr>
            <a:xfrm>
              <a:off x="2128325" y="3885175"/>
              <a:ext cx="867000" cy="13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25"/>
            <p:cNvCxnSpPr/>
            <p:nvPr/>
          </p:nvCxnSpPr>
          <p:spPr>
            <a:xfrm>
              <a:off x="2312225" y="4146300"/>
              <a:ext cx="499200" cy="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25"/>
            <p:cNvCxnSpPr/>
            <p:nvPr/>
          </p:nvCxnSpPr>
          <p:spPr>
            <a:xfrm rot="10800000">
              <a:off x="2561825" y="330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25"/>
            <p:cNvCxnSpPr/>
            <p:nvPr/>
          </p:nvCxnSpPr>
          <p:spPr>
            <a:xfrm rot="10800000">
              <a:off x="2561825" y="4146300"/>
              <a:ext cx="0" cy="564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125" y="2442050"/>
            <a:ext cx="998375" cy="1740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5"/>
          <p:cNvCxnSpPr/>
          <p:nvPr/>
        </p:nvCxnSpPr>
        <p:spPr>
          <a:xfrm rot="10800000" flipH="1">
            <a:off x="2220300" y="2036500"/>
            <a:ext cx="3376500" cy="496500"/>
          </a:xfrm>
          <a:prstGeom prst="bentConnector3">
            <a:avLst>
              <a:gd name="adj1" fmla="val -11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25"/>
          <p:cNvCxnSpPr/>
          <p:nvPr/>
        </p:nvCxnSpPr>
        <p:spPr>
          <a:xfrm>
            <a:off x="5547787" y="2033800"/>
            <a:ext cx="1444200" cy="403500"/>
          </a:xfrm>
          <a:prstGeom prst="bentConnector3">
            <a:avLst>
              <a:gd name="adj1" fmla="val 9709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25"/>
          <p:cNvCxnSpPr/>
          <p:nvPr/>
        </p:nvCxnSpPr>
        <p:spPr>
          <a:xfrm>
            <a:off x="2194025" y="3928250"/>
            <a:ext cx="3205800" cy="867000"/>
          </a:xfrm>
          <a:prstGeom prst="bentConnector3">
            <a:avLst>
              <a:gd name="adj1" fmla="val -4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25"/>
          <p:cNvCxnSpPr/>
          <p:nvPr/>
        </p:nvCxnSpPr>
        <p:spPr>
          <a:xfrm rot="10800000" flipH="1">
            <a:off x="5333912" y="4182549"/>
            <a:ext cx="1602900" cy="612900"/>
          </a:xfrm>
          <a:prstGeom prst="bentConnector3">
            <a:avLst>
              <a:gd name="adj1" fmla="val 100821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5"/>
          <p:cNvSpPr txBox="1"/>
          <p:nvPr/>
        </p:nvSpPr>
        <p:spPr>
          <a:xfrm>
            <a:off x="1090450" y="5512675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Remember</a:t>
            </a:r>
            <a:r>
              <a:rPr lang="en-US" sz="1800" b="1">
                <a:latin typeface="Helvetica Neue"/>
                <a:ea typeface="Helvetica Neue"/>
                <a:cs typeface="Helvetica Neue"/>
                <a:sym typeface="Helvetica Neue"/>
              </a:rPr>
              <a:t>: Current only flows from anode to cathode on diode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25"/>
          <p:cNvSpPr/>
          <p:nvPr/>
        </p:nvSpPr>
        <p:spPr>
          <a:xfrm>
            <a:off x="3376450" y="2318821"/>
            <a:ext cx="2535625" cy="991925"/>
          </a:xfrm>
          <a:custGeom>
            <a:avLst/>
            <a:gdLst/>
            <a:ahLst/>
            <a:cxnLst/>
            <a:rect l="l" t="t" r="r" b="b"/>
            <a:pathLst>
              <a:path w="101425" h="39677" extrusionOk="0">
                <a:moveTo>
                  <a:pt x="0" y="35999"/>
                </a:moveTo>
                <a:cubicBezTo>
                  <a:pt x="2277" y="30656"/>
                  <a:pt x="-613" y="9197"/>
                  <a:pt x="13663" y="3942"/>
                </a:cubicBezTo>
                <a:cubicBezTo>
                  <a:pt x="27940" y="-1313"/>
                  <a:pt x="71032" y="-1488"/>
                  <a:pt x="85659" y="4468"/>
                </a:cubicBezTo>
                <a:cubicBezTo>
                  <a:pt x="100286" y="10424"/>
                  <a:pt x="98797" y="33809"/>
                  <a:pt x="101425" y="3967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sp>
      <p:sp>
        <p:nvSpPr>
          <p:cNvPr id="149" name="Google Shape;149;p25"/>
          <p:cNvSpPr txBox="1"/>
          <p:nvPr/>
        </p:nvSpPr>
        <p:spPr>
          <a:xfrm>
            <a:off x="4020250" y="2615075"/>
            <a:ext cx="1326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</a:t>
            </a:r>
            <a:endParaRPr sz="16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1119300" y="5057650"/>
            <a:ext cx="718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Helvetica Neue"/>
                <a:ea typeface="Helvetica Neue"/>
                <a:cs typeface="Helvetica Neue"/>
                <a:sym typeface="Helvetica Neue"/>
              </a:rPr>
              <a:t>Current flows from ‘+’ to ‘-’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2752763" y="3961000"/>
            <a:ext cx="3783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direction will current flow?</a:t>
            </a:r>
            <a:endParaRPr sz="1700" b="1" i="1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itle Slid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Macintosh PowerPoint</Application>
  <PresentationFormat>On-screen Show (4:3)</PresentationFormat>
  <Paragraphs>179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Helvetica Neue</vt:lpstr>
      <vt:lpstr>Arial</vt:lpstr>
      <vt:lpstr>Default Theme</vt:lpstr>
      <vt:lpstr>2_Title Slide</vt:lpstr>
      <vt:lpstr>PowerPoint Presentation</vt:lpstr>
      <vt:lpstr>Introduction to Circuits</vt:lpstr>
      <vt:lpstr>How does it work?</vt:lpstr>
      <vt:lpstr>Need to learn some things</vt:lpstr>
      <vt:lpstr>Reading Schematics:</vt:lpstr>
      <vt:lpstr>Switch</vt:lpstr>
      <vt:lpstr>What’s this?</vt:lpstr>
      <vt:lpstr>How about this?</vt:lpstr>
      <vt:lpstr>Simple Circuit</vt:lpstr>
      <vt:lpstr>Will current flow?</vt:lpstr>
      <vt:lpstr>Will current flow?</vt:lpstr>
      <vt:lpstr>Let’s Demonstrate!</vt:lpstr>
      <vt:lpstr>Adding a Switch</vt:lpstr>
      <vt:lpstr>Are you ready to build?</vt:lpstr>
      <vt:lpstr>Add the sticker to the box</vt:lpstr>
      <vt:lpstr>Got three pieces of magnet wire?</vt:lpstr>
      <vt:lpstr>Burn insulation off the ends</vt:lpstr>
      <vt:lpstr>The insulation has been burnt</vt:lpstr>
      <vt:lpstr>LEDs: one lead is shorter!</vt:lpstr>
      <vt:lpstr>Color the top of the short lead</vt:lpstr>
      <vt:lpstr>Bend legs at the knees</vt:lpstr>
      <vt:lpstr>Let’s start building this.</vt:lpstr>
      <vt:lpstr>Twist the end of one wire around the SHORT lead</vt:lpstr>
      <vt:lpstr>Tape other side of wire to bottom (-) side of battery</vt:lpstr>
      <vt:lpstr>How can we test it at this point?</vt:lpstr>
      <vt:lpstr>We will mark our progress</vt:lpstr>
      <vt:lpstr>Let's do this wire:</vt:lpstr>
      <vt:lpstr>Make a loop in another wire and tape it to the top (+) side of battery</vt:lpstr>
      <vt:lpstr>Attach the last wire</vt:lpstr>
      <vt:lpstr>Current state</vt:lpstr>
      <vt:lpstr>Start building!</vt:lpstr>
      <vt:lpstr>Let’s attach the switch</vt:lpstr>
      <vt:lpstr>Bend the paper clip a little</vt:lpstr>
      <vt:lpstr>Technique</vt:lpstr>
      <vt:lpstr>Technique</vt:lpstr>
      <vt:lpstr>Technique</vt:lpstr>
      <vt:lpstr>Let’s do the final part of the circuit!</vt:lpstr>
      <vt:lpstr>Making the Switch</vt:lpstr>
      <vt:lpstr>Tape the big loop of the paper clip to the outside of the box</vt:lpstr>
      <vt:lpstr>Making the Switch</vt:lpstr>
      <vt:lpstr>Get the last piece of wire</vt:lpstr>
      <vt:lpstr>Tape it down ONLY THE END</vt:lpstr>
      <vt:lpstr>Thread the two wires from the switch to the inside</vt:lpstr>
      <vt:lpstr>Fold the Box!</vt:lpstr>
      <vt:lpstr>Fold up long sides, connect with flap</vt:lpstr>
      <vt:lpstr>Fold in end flaps</vt:lpstr>
      <vt:lpstr>Tape the box. You are done!</vt:lpstr>
      <vt:lpstr>You have built a circuit!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Anderson, Betty Lise</cp:lastModifiedBy>
  <cp:revision>1</cp:revision>
  <dcterms:modified xsi:type="dcterms:W3CDTF">2023-04-04T19:25:31Z</dcterms:modified>
</cp:coreProperties>
</file>