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6"/>
  </p:handoutMasterIdLst>
  <p:sldIdLst>
    <p:sldId id="263" r:id="rId2"/>
    <p:sldId id="267" r:id="rId3"/>
    <p:sldId id="261" r:id="rId4"/>
    <p:sldId id="258" r:id="rId5"/>
    <p:sldId id="272" r:id="rId6"/>
    <p:sldId id="290" r:id="rId7"/>
    <p:sldId id="295" r:id="rId8"/>
    <p:sldId id="294" r:id="rId9"/>
    <p:sldId id="299" r:id="rId10"/>
    <p:sldId id="270" r:id="rId11"/>
    <p:sldId id="262" r:id="rId12"/>
    <p:sldId id="257" r:id="rId13"/>
    <p:sldId id="271" r:id="rId14"/>
    <p:sldId id="273" r:id="rId15"/>
    <p:sldId id="260" r:id="rId16"/>
    <p:sldId id="298" r:id="rId17"/>
    <p:sldId id="291" r:id="rId18"/>
    <p:sldId id="292" r:id="rId19"/>
    <p:sldId id="276" r:id="rId20"/>
    <p:sldId id="259" r:id="rId21"/>
    <p:sldId id="277" r:id="rId22"/>
    <p:sldId id="279" r:id="rId23"/>
    <p:sldId id="303" r:id="rId24"/>
    <p:sldId id="287" r:id="rId25"/>
    <p:sldId id="283" r:id="rId26"/>
    <p:sldId id="304" r:id="rId27"/>
    <p:sldId id="282" r:id="rId28"/>
    <p:sldId id="301" r:id="rId29"/>
    <p:sldId id="284" r:id="rId30"/>
    <p:sldId id="305" r:id="rId31"/>
    <p:sldId id="288" r:id="rId32"/>
    <p:sldId id="306" r:id="rId33"/>
    <p:sldId id="289" r:id="rId34"/>
    <p:sldId id="302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 autoAdjust="0"/>
    <p:restoredTop sz="94674"/>
  </p:normalViewPr>
  <p:slideViewPr>
    <p:cSldViewPr snapToObjects="1">
      <p:cViewPr varScale="1">
        <p:scale>
          <a:sx n="124" d="100"/>
          <a:sy n="124" d="100"/>
        </p:scale>
        <p:origin x="183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7A0CF9-A3B5-40A5-BC05-6EB594510F48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4BF53F-D87F-4B1E-BD1D-0465CFA5D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59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ain_r01_c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76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533400" y="3276600"/>
            <a:ext cx="838200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10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F192EA-927F-4F23-9B6E-2380FC51619B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25A79FA-D880-49B6-BA3D-949FD25AA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3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D0AB-C89B-4A41-B1EF-7BE1AB05E0AD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B4FA-6784-404F-8B5A-8D7AAAF079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36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D1F07-52FB-45F7-B4BD-2B1F347A05D7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4296-375E-4D1E-A018-A0E43FE0D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18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3C5CD-6163-4F26-A9DB-883120DA7D82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40CF-F01F-424D-9C93-A73E6FA44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2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8948B-8808-4265-8D51-C380EEFE9E4F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0351-4B45-49B9-8369-218391837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7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D1527-410D-4B56-AF96-97929B475E09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790EE-3E71-41AA-9ED4-EDFB216E2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99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8D1C-B80E-40BE-938B-4CC5B4A23901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AC2C5-4AC5-4318-AA18-C11E3BE6F6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8160-DAC0-43A8-B491-FBAD761CF87A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597E-3B19-4739-A595-59F9CD60B9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19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6FC8-AEC8-4DE0-A1AF-716E330755A8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0EE7-CB60-43AA-B52D-4C405C243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7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9D40-FEAF-4B5C-A804-EB7FA733DC6A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8F42-1931-42F7-A3AC-4BF66317B2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50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3D26D-A55D-43C1-9F5F-7558EDB9EE0D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BF63-0F95-4386-B26E-79F74F74B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06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49A49A2-C10C-4DA2-9A43-CE3865E3C5ED}" type="datetime1">
              <a:rPr lang="en-US" altLang="en-US"/>
              <a:pPr>
                <a:defRPr/>
              </a:pPr>
              <a:t>11/20/18</a:t>
            </a:fld>
            <a:endParaRPr lang="en-US" alt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D1EE1D5-AED5-4924-8793-C9ED514C3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4" descr="main_r01_c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15"/>
          <p:cNvSpPr>
            <a:spLocks noChangeShapeType="1"/>
          </p:cNvSpPr>
          <p:nvPr/>
        </p:nvSpPr>
        <p:spPr bwMode="auto">
          <a:xfrm>
            <a:off x="1219200" y="1828800"/>
            <a:ext cx="7391400" cy="0"/>
          </a:xfrm>
          <a:prstGeom prst="line">
            <a:avLst/>
          </a:prstGeom>
          <a:noFill/>
          <a:ln w="9525">
            <a:solidFill>
              <a:srgbClr val="F30D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  <a:ea typeface="MS PGothic" panose="020B0600070205080204" pitchFamily="34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10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100" charset="2"/>
        <a:buChar char="n"/>
        <a:defRPr sz="2000">
          <a:solidFill>
            <a:schemeClr val="tx1"/>
          </a:solidFill>
          <a:latin typeface="+mn-lt"/>
          <a:ea typeface="ＭＳ Ｐゴシック" pitchFamily="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Build a jumping jack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02285"/>
            <a:ext cx="4775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Then what?	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want to push the jumping jack, which is made of plastic</a:t>
            </a:r>
          </a:p>
          <a:p>
            <a:pPr eaLnBrk="1" hangingPunct="1"/>
            <a:r>
              <a:rPr lang="en-US" altLang="en-US" dirty="0"/>
              <a:t>Plastic is not magnetic</a:t>
            </a:r>
          </a:p>
          <a:p>
            <a:pPr eaLnBrk="1" hangingPunct="1"/>
            <a:r>
              <a:rPr lang="en-US" altLang="en-US" dirty="0"/>
              <a:t>What should we do?</a:t>
            </a:r>
          </a:p>
          <a:p>
            <a:pPr eaLnBrk="1" hangingPunct="1"/>
            <a:r>
              <a:rPr lang="en-US" altLang="en-US" dirty="0"/>
              <a:t>We will put electromagnetism to work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 piece of information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current (I) flows though a wire, it creates a magnetic field (B)</a:t>
            </a:r>
          </a:p>
          <a:p>
            <a:pPr eaLnBrk="1" hangingPunct="1"/>
            <a:r>
              <a:rPr lang="en-US" altLang="en-US"/>
              <a:t>Use right hand rule to find direction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395788" y="6126163"/>
            <a:ext cx="429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http://en.wikipedia.org/wiki/Electromagnet</a:t>
            </a:r>
          </a:p>
        </p:txBody>
      </p:sp>
      <p:pic>
        <p:nvPicPr>
          <p:cNvPr id="18437" name="Content Placeholder 7" descr="200px-Electromagnetism.sv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62"/>
          <a:stretch>
            <a:fillRect/>
          </a:stretch>
        </p:blipFill>
        <p:spPr>
          <a:xfrm>
            <a:off x="1150938" y="2020282"/>
            <a:ext cx="3810000" cy="4114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this drawn correctly?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086600" y="5867400"/>
            <a:ext cx="12557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/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/>
              <a:t>Module Guide 09</a:t>
            </a:r>
          </a:p>
        </p:txBody>
      </p:sp>
      <p:pic>
        <p:nvPicPr>
          <p:cNvPr id="1946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605088"/>
            <a:ext cx="7772400" cy="29400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733800"/>
            <a:ext cx="6626225" cy="2509838"/>
          </a:xfrm>
        </p:spPr>
      </p:pic>
      <p:sp>
        <p:nvSpPr>
          <p:cNvPr id="2048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the current changes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the current reverses direction</a:t>
            </a:r>
          </a:p>
          <a:p>
            <a:pPr eaLnBrk="1" hangingPunct="1"/>
            <a:r>
              <a:rPr lang="en-US" altLang="en-US"/>
              <a:t>What will happen to the field?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the current changes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the current reverses direction</a:t>
            </a:r>
          </a:p>
          <a:p>
            <a:pPr eaLnBrk="1" hangingPunct="1"/>
            <a:r>
              <a:rPr lang="en-US" altLang="en-US"/>
              <a:t>What will happen to the field?</a:t>
            </a:r>
          </a:p>
          <a:p>
            <a:pPr lvl="1" eaLnBrk="1" hangingPunct="1"/>
            <a:r>
              <a:rPr lang="en-US" altLang="en-US"/>
              <a:t>It will reverse</a:t>
            </a:r>
          </a:p>
          <a:p>
            <a:pPr eaLnBrk="1" hangingPunct="1"/>
            <a:r>
              <a:rPr lang="en-US" altLang="en-US"/>
              <a:t>Can we use this to push a magnet around?</a:t>
            </a:r>
          </a:p>
          <a:p>
            <a:pPr lvl="1" eaLnBrk="1" hangingPunct="1"/>
            <a:r>
              <a:rPr lang="en-US" altLang="en-US"/>
              <a:t>Yes, but it</a:t>
            </a:r>
            <a:r>
              <a:rPr lang="ja-JP" altLang="en-US"/>
              <a:t>’</a:t>
            </a:r>
            <a:r>
              <a:rPr lang="en-US" altLang="ja-JP"/>
              <a:t>s pretty weak</a:t>
            </a:r>
            <a:endParaRPr lang="en-US" altLang="en-US"/>
          </a:p>
        </p:txBody>
      </p:sp>
      <p:pic>
        <p:nvPicPr>
          <p:cNvPr id="2150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688" y="3352800"/>
            <a:ext cx="3810000" cy="144462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we make a loop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All the field lines inside the loop go the same direction</a:t>
            </a:r>
          </a:p>
          <a:p>
            <a:pPr lvl="1" eaLnBrk="1" hangingPunct="1"/>
            <a:r>
              <a:rPr lang="en-US" altLang="en-US"/>
              <a:t>Is the figure drawn correctly?</a:t>
            </a:r>
          </a:p>
          <a:p>
            <a:pPr eaLnBrk="1" hangingPunct="1"/>
            <a:r>
              <a:rPr lang="en-US" altLang="en-US"/>
              <a:t>The field gets concentrated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22532" name="Content Placeholder 8" descr="4J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b="-4221"/>
          <a:stretch>
            <a:fillRect/>
          </a:stretch>
        </p:blipFill>
        <p:spPr/>
      </p:pic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527550" y="6324600"/>
            <a:ext cx="415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physicsed.buffalostate.edu/.../ rhr/rhr.htm</a:t>
            </a:r>
            <a:endParaRPr lang="en-US" altLang="en-U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Remember Two Magnets?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458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9213"/>
            <a:ext cx="3810000" cy="2971800"/>
          </a:xfrm>
        </p:spPr>
      </p:pic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Will these magnets attract or repel each other?</a:t>
            </a:r>
          </a:p>
        </p:txBody>
      </p:sp>
      <p:pic>
        <p:nvPicPr>
          <p:cNvPr id="2458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Replace one magnet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63908"/>
            <a:ext cx="3151038" cy="3809556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560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/>
          <a:stretch>
            <a:fillRect/>
          </a:stretch>
        </p:blipFill>
        <p:spPr>
          <a:xfrm rot="16200000">
            <a:off x="1445419" y="2102117"/>
            <a:ext cx="3054350" cy="39147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Reverse Current</a:t>
            </a:r>
          </a:p>
        </p:txBody>
      </p:sp>
      <p:pic>
        <p:nvPicPr>
          <p:cNvPr id="26627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57481"/>
            <a:ext cx="3151038" cy="3809556"/>
          </a:xfr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2662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/>
          <a:stretch>
            <a:fillRect/>
          </a:stretch>
        </p:blipFill>
        <p:spPr>
          <a:xfrm rot="16200000">
            <a:off x="1420813" y="2104872"/>
            <a:ext cx="3054350" cy="39147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Ok! We can push the magnet!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But the field is still weak.</a:t>
            </a:r>
          </a:p>
          <a:p>
            <a:pPr eaLnBrk="1" hangingPunct="1"/>
            <a:r>
              <a:rPr lang="en-US" altLang="en-US"/>
              <a:t>Need a way to amplify the field.</a:t>
            </a:r>
          </a:p>
        </p:txBody>
      </p:sp>
      <p:pic>
        <p:nvPicPr>
          <p:cNvPr id="5" name="Content Placeholder 4" descr="loop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9" b="-58929"/>
          <a:stretch>
            <a:fillRect/>
          </a:stretch>
        </p:blipFill>
        <p:spPr>
          <a:xfrm>
            <a:off x="5116851" y="2017713"/>
            <a:ext cx="38100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will use electromagnetism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will create a force field:</a:t>
            </a:r>
          </a:p>
          <a:p>
            <a:pPr eaLnBrk="1" hangingPunct="1"/>
            <a:r>
              <a:rPr lang="en-US" altLang="en-US" dirty="0"/>
              <a:t>We will make an electric field</a:t>
            </a:r>
          </a:p>
          <a:p>
            <a:pPr lvl="1" eaLnBrk="1" hangingPunct="1"/>
            <a:r>
              <a:rPr lang="en-US" altLang="en-US" dirty="0"/>
              <a:t>That creates a magnetic field</a:t>
            </a:r>
          </a:p>
          <a:p>
            <a:pPr lvl="2" eaLnBrk="1" hangingPunct="1"/>
            <a:r>
              <a:rPr lang="en-US" altLang="en-US" dirty="0"/>
              <a:t>That creates a force</a:t>
            </a:r>
          </a:p>
          <a:p>
            <a:pPr lvl="2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force will push the jack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 bunch of loops=electromagnet</a:t>
            </a:r>
          </a:p>
        </p:txBody>
      </p:sp>
      <p:pic>
        <p:nvPicPr>
          <p:cNvPr id="30723" name="Content Placeholder 3" descr="image01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/>
          <a:stretch>
            <a:fillRect/>
          </a:stretch>
        </p:blipFill>
        <p:spPr>
          <a:xfrm>
            <a:off x="2590800" y="2017713"/>
            <a:ext cx="4876800" cy="4114800"/>
          </a:xfr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105400" y="6324600"/>
            <a:ext cx="373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/>
              <a:t>www.utm.edu/~cerkal/ magnetic.htm</a:t>
            </a:r>
            <a:endParaRPr lang="en-US" altLang="en-US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OK, we have all the pieces!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6016" y="2257425"/>
            <a:ext cx="4165600" cy="3124200"/>
          </a:xfrm>
          <a:prstGeom prst="rect">
            <a:avLst/>
          </a:prstGeom>
        </p:spPr>
      </p:pic>
      <p:sp>
        <p:nvSpPr>
          <p:cNvPr id="31747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Need jumping jack</a:t>
            </a:r>
          </a:p>
          <a:p>
            <a:pPr eaLnBrk="1" hangingPunct="1"/>
            <a:r>
              <a:rPr lang="en-US" altLang="en-US" dirty="0"/>
              <a:t>Need a </a:t>
            </a:r>
            <a:r>
              <a:rPr lang="ja-JP" altLang="en-US" dirty="0"/>
              <a:t>“</a:t>
            </a:r>
            <a:r>
              <a:rPr lang="en-US" altLang="ja-JP" dirty="0"/>
              <a:t>voice coil</a:t>
            </a:r>
            <a:r>
              <a:rPr lang="ja-JP" altLang="en-US" dirty="0"/>
              <a:t>”</a:t>
            </a:r>
            <a:endParaRPr lang="en-US" altLang="ja-JP" dirty="0"/>
          </a:p>
          <a:p>
            <a:pPr lvl="1" eaLnBrk="1" hangingPunct="1"/>
            <a:r>
              <a:rPr lang="en-US" altLang="en-US" dirty="0"/>
              <a:t>About 50 turns should do it</a:t>
            </a:r>
          </a:p>
          <a:p>
            <a:pPr eaLnBrk="1" hangingPunct="1"/>
            <a:r>
              <a:rPr lang="en-US" altLang="en-US" dirty="0"/>
              <a:t>Need a magnet</a:t>
            </a:r>
          </a:p>
          <a:p>
            <a:pPr eaLnBrk="1" hangingPunct="1"/>
            <a:r>
              <a:rPr lang="en-US" altLang="en-US" dirty="0"/>
              <a:t>And a current source</a:t>
            </a:r>
          </a:p>
        </p:txBody>
      </p:sp>
      <p:cxnSp>
        <p:nvCxnSpPr>
          <p:cNvPr id="31749" name="Straight Arrow Connector 7"/>
          <p:cNvCxnSpPr>
            <a:cxnSpLocks noChangeShapeType="1"/>
          </p:cNvCxnSpPr>
          <p:nvPr/>
        </p:nvCxnSpPr>
        <p:spPr bwMode="auto">
          <a:xfrm>
            <a:off x="3886200" y="2438400"/>
            <a:ext cx="3645846" cy="1143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0" name="Straight Arrow Connector 9"/>
          <p:cNvCxnSpPr>
            <a:cxnSpLocks noChangeShapeType="1"/>
          </p:cNvCxnSpPr>
          <p:nvPr/>
        </p:nvCxnSpPr>
        <p:spPr bwMode="auto">
          <a:xfrm>
            <a:off x="4572000" y="3276600"/>
            <a:ext cx="2960046" cy="457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1" name="Straight Arrow Connector 11"/>
          <p:cNvCxnSpPr>
            <a:cxnSpLocks noChangeShapeType="1"/>
          </p:cNvCxnSpPr>
          <p:nvPr/>
        </p:nvCxnSpPr>
        <p:spPr bwMode="auto">
          <a:xfrm flipV="1">
            <a:off x="4114800" y="3990976"/>
            <a:ext cx="3264846" cy="84137"/>
          </a:xfrm>
          <a:prstGeom prst="straightConnector1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4992688" y="1524000"/>
            <a:ext cx="3846512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277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0"/>
            <a:ext cx="1143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860550"/>
            <a:ext cx="18288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Electromagnet</a:t>
            </a:r>
          </a:p>
        </p:txBody>
      </p:sp>
      <p:sp>
        <p:nvSpPr>
          <p:cNvPr id="3277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Slide straw over dowel</a:t>
            </a:r>
          </a:p>
          <a:p>
            <a:pPr eaLnBrk="1" hangingPunct="1"/>
            <a:r>
              <a:rPr lang="en-US" altLang="en-US" sz="2000"/>
              <a:t>Wrap wire around straw</a:t>
            </a:r>
          </a:p>
          <a:p>
            <a:pPr lvl="1" eaLnBrk="1" hangingPunct="1"/>
            <a:r>
              <a:rPr lang="en-US" altLang="en-US" sz="1800" i="1" u="sng"/>
              <a:t>Leave about 6” free before you start winding</a:t>
            </a:r>
          </a:p>
          <a:p>
            <a:pPr lvl="1" eaLnBrk="1" hangingPunct="1"/>
            <a:r>
              <a:rPr lang="en-US" altLang="en-US" sz="1800" i="1" u="sng"/>
              <a:t>Leave 6” at the end</a:t>
            </a:r>
            <a:endParaRPr lang="en-US" altLang="en-US" sz="2000" i="1" u="sng"/>
          </a:p>
          <a:p>
            <a:pPr eaLnBrk="1" hangingPunct="1"/>
            <a:r>
              <a:rPr lang="en-US" altLang="en-US" sz="1800"/>
              <a:t>Overlap wire as much as possible</a:t>
            </a:r>
          </a:p>
          <a:p>
            <a:pPr lvl="1" eaLnBrk="1" hangingPunct="1"/>
            <a:r>
              <a:rPr lang="en-US" altLang="en-US" sz="1600"/>
              <a:t>Make sure all wire is on the straw</a:t>
            </a:r>
          </a:p>
          <a:p>
            <a:pPr eaLnBrk="1" hangingPunct="1"/>
            <a:r>
              <a:rPr lang="en-US" altLang="en-US" sz="1800"/>
              <a:t>Twist wire so it doesn’t unwind</a:t>
            </a:r>
          </a:p>
          <a:p>
            <a:pPr eaLnBrk="1" hangingPunct="1"/>
            <a:r>
              <a:rPr lang="en-US" altLang="en-US" sz="1800"/>
              <a:t>When finished, slide coil to one end of straw</a:t>
            </a:r>
          </a:p>
          <a:p>
            <a:pPr eaLnBrk="1" hangingPunct="1"/>
            <a:r>
              <a:rPr lang="en-US" altLang="en-US" sz="1800"/>
              <a:t>Remove dowel</a:t>
            </a:r>
          </a:p>
        </p:txBody>
      </p:sp>
      <p:pic>
        <p:nvPicPr>
          <p:cNvPr id="327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806450"/>
            <a:ext cx="1130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6" y="358775"/>
            <a:ext cx="182403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309688"/>
            <a:ext cx="24225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953000"/>
            <a:ext cx="20351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B60E-8446-A649-8B96-F0188383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 this!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4AC6DA-656A-F34D-AF7D-FF878B68FF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030288" y="2532063"/>
            <a:ext cx="4114800" cy="30861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8C84B3-387C-9A4A-9A5E-5282092270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992688" y="2532063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219153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0963" y="1999117"/>
            <a:ext cx="7793037" cy="556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Burn leads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Burn 1 inch of the end of each of the two wires coming off the coil.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Thread black and red wires through the holes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36220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Make one end longer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0A37FE-95A9-1249-9C01-7D73974196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992688" y="2532063"/>
            <a:ext cx="4114800" cy="30861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9C45B-68DF-184F-B6C7-A296C43A7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long end through again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ADAA6D-192B-0946-A907-2523E203B9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030288" y="2532063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23502-393C-7B42-BE27-E9A2B95668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This is called a “strain relief”</a:t>
            </a:r>
          </a:p>
          <a:p>
            <a:r>
              <a:rPr lang="en-US" dirty="0"/>
              <a:t>Keeps things from pulling on the wires</a:t>
            </a:r>
          </a:p>
        </p:txBody>
      </p:sp>
    </p:spTree>
    <p:extLst>
      <p:ext uri="{BB962C8B-B14F-4D97-AF65-F5344CB8AC3E}">
        <p14:creationId xmlns:p14="http://schemas.microsoft.com/office/powerpoint/2010/main" val="3213488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Glue magnets to cardboard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Magnets should be stacked.</a:t>
            </a:r>
          </a:p>
          <a:p>
            <a:pPr eaLnBrk="1" hangingPunct="1"/>
            <a:r>
              <a:rPr lang="en-US" altLang="en-US" dirty="0"/>
              <a:t>Both magnets should be on the same side of the cardboard!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65A43-91FF-3341-A1A1-D02B3047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686300" y="2589213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Attach a screw to the magnets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Magnets should be stacked.</a:t>
            </a:r>
          </a:p>
          <a:p>
            <a:pPr eaLnBrk="1" hangingPunct="1"/>
            <a:r>
              <a:rPr lang="en-US" altLang="en-US" dirty="0"/>
              <a:t>Both magnets should be on the same side of the cardboard!</a:t>
            </a:r>
          </a:p>
          <a:p>
            <a:pPr eaLnBrk="1" hangingPunct="1"/>
            <a:r>
              <a:rPr lang="en-US" altLang="en-US" dirty="0"/>
              <a:t>You won’t need glue!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4967C-9A8F-964C-92CB-217841DAE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124450" y="2532063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61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Connect to wires to electromagnet</a:t>
            </a:r>
          </a:p>
        </p:txBody>
      </p:sp>
      <p:sp>
        <p:nvSpPr>
          <p:cNvPr id="3891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Twist the red wire with one lead</a:t>
            </a:r>
          </a:p>
          <a:p>
            <a:pPr lvl="1" eaLnBrk="1" hangingPunct="1"/>
            <a:r>
              <a:rPr lang="en-US" altLang="en-US" dirty="0"/>
              <a:t>Be sure to twist with the burned part!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03B777-D9BE-E948-A03E-29A90941A5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992688" y="2532063"/>
            <a:ext cx="4114800" cy="30861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First, think about magnets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Like poles repel</a:t>
            </a:r>
          </a:p>
          <a:p>
            <a:pPr lvl="1" eaLnBrk="1" hangingPunct="1"/>
            <a:r>
              <a:rPr lang="en-US" altLang="en-US"/>
              <a:t>South repels south</a:t>
            </a:r>
          </a:p>
          <a:p>
            <a:pPr eaLnBrk="1" hangingPunct="1"/>
            <a:r>
              <a:rPr lang="en-US" altLang="en-US"/>
              <a:t>Opposite poles attract</a:t>
            </a:r>
          </a:p>
          <a:p>
            <a:pPr eaLnBrk="1" hangingPunct="1"/>
            <a:r>
              <a:rPr lang="en-US" altLang="en-US"/>
              <a:t>The magnets produce a force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0" y="6324600"/>
            <a:ext cx="2960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http://www.swe.org/iac/lp/magnets_03.html</a:t>
            </a:r>
          </a:p>
        </p:txBody>
      </p:sp>
      <p:pic>
        <p:nvPicPr>
          <p:cNvPr id="9221" name="Content Placeholder 8" descr="NewMagnet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00" b="-22000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2A5E-19FA-C245-9386-7D81DF60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connect the black wire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48BD9C-6A2D-FD47-8691-D77DAF37D4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1030288" y="2532063"/>
            <a:ext cx="4114800" cy="30861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362FA-0835-714B-9589-AF463184FC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Make sure it’s the burned part!</a:t>
            </a:r>
          </a:p>
        </p:txBody>
      </p:sp>
    </p:spTree>
    <p:extLst>
      <p:ext uri="{BB962C8B-B14F-4D97-AF65-F5344CB8AC3E}">
        <p14:creationId xmlns:p14="http://schemas.microsoft.com/office/powerpoint/2010/main" val="6048592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Put the jack on the screw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09A46-7272-9840-B7C6-3BB9F5BE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857750" y="2570163"/>
            <a:ext cx="44196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56C5-B1FD-6249-9BAE-2E9DC92E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 try the battery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48830-36B2-1444-8603-13B72D3DDC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it jumps, tape the battery down!</a:t>
            </a:r>
          </a:p>
          <a:p>
            <a:r>
              <a:rPr lang="en-US" dirty="0"/>
              <a:t>If it doesn’t jump. Try reversing the battery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90BE42-552B-4845-ACF8-15F65C78B2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992688" y="2532063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2297589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150938" y="1447800"/>
            <a:ext cx="7688262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1143000"/>
          </a:xfrm>
        </p:spPr>
        <p:txBody>
          <a:bodyPr/>
          <a:lstStyle/>
          <a:p>
            <a:r>
              <a:rPr lang="en-US" altLang="en-US" dirty="0"/>
              <a:t>Troubleshooting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sz="half" idx="1"/>
          </p:nvPr>
        </p:nvSpPr>
        <p:spPr>
          <a:xfrm>
            <a:off x="1046163" y="1790700"/>
            <a:ext cx="7564437" cy="4114800"/>
          </a:xfrm>
        </p:spPr>
        <p:txBody>
          <a:bodyPr/>
          <a:lstStyle/>
          <a:p>
            <a:r>
              <a:rPr lang="en-US" altLang="en-US" dirty="0"/>
              <a:t>Did it work?</a:t>
            </a:r>
          </a:p>
          <a:p>
            <a:r>
              <a:rPr lang="en-US" altLang="en-US" dirty="0"/>
              <a:t>If it tried to jump </a:t>
            </a:r>
            <a:r>
              <a:rPr lang="en-US" altLang="en-US" i="1" dirty="0"/>
              <a:t>down</a:t>
            </a:r>
            <a:r>
              <a:rPr lang="en-US" altLang="en-US" dirty="0"/>
              <a:t>, swap the ends of the battery</a:t>
            </a:r>
          </a:p>
          <a:p>
            <a:r>
              <a:rPr lang="en-US" altLang="en-US" dirty="0"/>
              <a:t>If it wiggles or jerks, but doesn’t jump, double check the connections, make sure they’re tight</a:t>
            </a:r>
          </a:p>
          <a:p>
            <a:r>
              <a:rPr lang="en-US" altLang="en-US" dirty="0"/>
              <a:t>Make sure the leads aren’t binding the jack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principle of science we used?</a:t>
            </a:r>
          </a:p>
        </p:txBody>
      </p:sp>
      <p:pic>
        <p:nvPicPr>
          <p:cNvPr id="5" name="Content Placeholder 7" descr="200px-Electromagnetism.svg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" r="-462"/>
          <a:stretch>
            <a:fillRect/>
          </a:stretch>
        </p:blipFill>
        <p:spPr>
          <a:xfrm>
            <a:off x="1805953" y="2690813"/>
            <a:ext cx="2563470" cy="2768600"/>
          </a:xfrm>
        </p:spPr>
      </p:pic>
      <p:pic>
        <p:nvPicPr>
          <p:cNvPr id="6" name="Content Placeholder 4" descr="loops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29" b="-58929"/>
          <a:stretch>
            <a:fillRect/>
          </a:stretch>
        </p:blipFill>
        <p:spPr>
          <a:xfrm>
            <a:off x="5146806" y="2017713"/>
            <a:ext cx="3806564" cy="4114800"/>
          </a:xfrm>
        </p:spPr>
      </p:pic>
    </p:spTree>
    <p:extLst>
      <p:ext uri="{BB962C8B-B14F-4D97-AF65-F5344CB8AC3E}">
        <p14:creationId xmlns:p14="http://schemas.microsoft.com/office/powerpoint/2010/main" val="18034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say the magnet has a field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field is invisible</a:t>
            </a:r>
          </a:p>
          <a:p>
            <a:pPr eaLnBrk="1" hangingPunct="1"/>
            <a:r>
              <a:rPr lang="en-US" altLang="en-US"/>
              <a:t>But it is real</a:t>
            </a:r>
          </a:p>
          <a:p>
            <a:pPr eaLnBrk="1" hangingPunct="1"/>
            <a:r>
              <a:rPr lang="en-US" altLang="en-US"/>
              <a:t>It can act on objects</a:t>
            </a:r>
          </a:p>
          <a:p>
            <a:pPr eaLnBrk="1" hangingPunct="1"/>
            <a:r>
              <a:rPr lang="en-US" altLang="en-US"/>
              <a:t>Repel or attract them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0244" name="Picture 1" descr="magnetic fie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35052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compass needle</a:t>
            </a:r>
          </a:p>
        </p:txBody>
      </p:sp>
      <p:pic>
        <p:nvPicPr>
          <p:cNvPr id="11267" name="Content Placeholder 5" descr="magnet and compass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49" r="-34949"/>
          <a:stretch>
            <a:fillRect/>
          </a:stretch>
        </p:blipFill>
        <p:spPr/>
      </p:pic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Opposite poles attract</a:t>
            </a:r>
          </a:p>
          <a:p>
            <a:pPr eaLnBrk="1" hangingPunct="1"/>
            <a:r>
              <a:rPr lang="en-US" altLang="en-US" sz="2400"/>
              <a:t>North end of compass needle attracted to south pole of magnet</a:t>
            </a:r>
          </a:p>
          <a:p>
            <a:pPr eaLnBrk="1" hangingPunct="1"/>
            <a:r>
              <a:rPr lang="en-US" altLang="en-US" sz="2400"/>
              <a:t>Why can</a:t>
            </a:r>
            <a:r>
              <a:rPr lang="ja-JP" altLang="en-US" sz="2400"/>
              <a:t>’</a:t>
            </a:r>
            <a:r>
              <a:rPr lang="en-US" altLang="ja-JP" sz="2400"/>
              <a:t>t we feel the magnetic field?</a:t>
            </a:r>
            <a:endParaRPr lang="en-US" altLang="en-US" sz="240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859088" y="6394450"/>
            <a:ext cx="457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u="sng"/>
              <a:t>hyperphysics.phy-astr.gsu.edu/.../ elemag.html</a:t>
            </a:r>
            <a:endParaRPr lang="en-US" altLang="en-US" sz="11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6400" y="50292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We</a:t>
            </a:r>
            <a:r>
              <a:rPr lang="ja-JP" altLang="en-US" sz="2000">
                <a:solidFill>
                  <a:srgbClr val="FF0000"/>
                </a:solidFill>
              </a:rPr>
              <a:t>’</a:t>
            </a:r>
            <a:r>
              <a:rPr lang="en-US" altLang="ja-JP" sz="2000">
                <a:solidFill>
                  <a:srgbClr val="FF0000"/>
                </a:solidFill>
              </a:rPr>
              <a:t>re not magnetic!</a:t>
            </a:r>
            <a:endParaRPr lang="en-US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2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Which side is the N pole?</a:t>
            </a:r>
          </a:p>
          <a:p>
            <a:r>
              <a:rPr lang="en-US" altLang="en-US"/>
              <a:t>Which side is the S pole?</a:t>
            </a:r>
          </a:p>
        </p:txBody>
      </p:sp>
      <p:pic>
        <p:nvPicPr>
          <p:cNvPr id="12293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16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Solution:</a:t>
            </a:r>
          </a:p>
          <a:p>
            <a:r>
              <a:rPr lang="en-US" altLang="en-US" dirty="0"/>
              <a:t>Arrows point out of the North pole and into the south pole.</a:t>
            </a:r>
          </a:p>
        </p:txBody>
      </p:sp>
      <p:pic>
        <p:nvPicPr>
          <p:cNvPr id="1331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434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9213"/>
            <a:ext cx="3810000" cy="2971800"/>
          </a:xfrm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496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Will these magnets attract or repel each other?</a:t>
            </a:r>
          </a:p>
        </p:txBody>
      </p:sp>
      <p:pic>
        <p:nvPicPr>
          <p:cNvPr id="1434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9213"/>
            <a:ext cx="3808175" cy="2971800"/>
          </a:xfrm>
          <a:prstGeom prst="rect">
            <a:avLst/>
          </a:prstGeom>
        </p:spPr>
      </p:pic>
      <p:pic>
        <p:nvPicPr>
          <p:cNvPr id="1434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589213"/>
            <a:ext cx="3810000" cy="2971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0" y="2599134"/>
            <a:ext cx="3773343" cy="2944618"/>
          </a:xfrm>
          <a:prstGeom prst="rect">
            <a:avLst/>
          </a:prstGeom>
        </p:spPr>
      </p:pic>
      <p:pic>
        <p:nvPicPr>
          <p:cNvPr id="14342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5088" y="2589213"/>
            <a:ext cx="3810000" cy="2971800"/>
          </a:xfr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Let’s Practice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96875" y="5808663"/>
            <a:ext cx="12366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400" u="sng">
                <a:solidFill>
                  <a:srgbClr val="000000"/>
                </a:solidFill>
                <a:latin typeface="Arial" panose="020B0604020202020204" pitchFamily="34" charset="0"/>
              </a:rPr>
              <a:t>Web.mit.edu/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Physics 8.02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</a:rPr>
              <a:t>Module Guide 09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2163763" y="2116138"/>
            <a:ext cx="24929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Opposite poles attract:</a:t>
            </a:r>
          </a:p>
        </p:txBody>
      </p:sp>
    </p:spTree>
    <p:extLst>
      <p:ext uri="{BB962C8B-B14F-4D97-AF65-F5344CB8AC3E}">
        <p14:creationId xmlns:p14="http://schemas.microsoft.com/office/powerpoint/2010/main" val="31541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9271 -0.00463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ctor OSU">
  <a:themeElements>
    <a:clrScheme name="Office Them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100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Victor OSU.potx</Template>
  <TotalTime>585</TotalTime>
  <Words>807</Words>
  <Application>Microsoft Macintosh PowerPoint</Application>
  <PresentationFormat>On-screen Show (4:3)</PresentationFormat>
  <Paragraphs>138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Tahoma</vt:lpstr>
      <vt:lpstr>Wingdings</vt:lpstr>
      <vt:lpstr>Victor OSU</vt:lpstr>
      <vt:lpstr>Build a jumping jack</vt:lpstr>
      <vt:lpstr>We will use electromagnetism</vt:lpstr>
      <vt:lpstr>First, think about magnets</vt:lpstr>
      <vt:lpstr>We say the magnet has a field</vt:lpstr>
      <vt:lpstr>Example: compass needle</vt:lpstr>
      <vt:lpstr>Let’s Practice</vt:lpstr>
      <vt:lpstr>Let’s Practice</vt:lpstr>
      <vt:lpstr>Let’s Practice</vt:lpstr>
      <vt:lpstr>Let’s Practice</vt:lpstr>
      <vt:lpstr>Then what? </vt:lpstr>
      <vt:lpstr>First piece of information</vt:lpstr>
      <vt:lpstr>Is this drawn correctly?</vt:lpstr>
      <vt:lpstr>If the current changes</vt:lpstr>
      <vt:lpstr>If the current changes</vt:lpstr>
      <vt:lpstr>Suppose we make a loop</vt:lpstr>
      <vt:lpstr>Remember Two Magnets?</vt:lpstr>
      <vt:lpstr>Replace one magnet</vt:lpstr>
      <vt:lpstr>Reverse Current</vt:lpstr>
      <vt:lpstr>Ok! We can push the magnet!</vt:lpstr>
      <vt:lpstr>A bunch of loops=electromagnet</vt:lpstr>
      <vt:lpstr>OK, we have all the pieces!</vt:lpstr>
      <vt:lpstr>Electromagnet</vt:lpstr>
      <vt:lpstr>Like this!</vt:lpstr>
      <vt:lpstr>Burn leads</vt:lpstr>
      <vt:lpstr>Thread black and red wires through the holes</vt:lpstr>
      <vt:lpstr>Thread long end through again</vt:lpstr>
      <vt:lpstr>Glue magnets to cardboard</vt:lpstr>
      <vt:lpstr>Attach a screw to the magnets</vt:lpstr>
      <vt:lpstr>Connect to wires to electromagnet</vt:lpstr>
      <vt:lpstr>Then connect the black wire</vt:lpstr>
      <vt:lpstr>Put the jack on the screw</vt:lpstr>
      <vt:lpstr>Then try the battery</vt:lpstr>
      <vt:lpstr>Troubleshooting</vt:lpstr>
      <vt:lpstr>What is the principle of science we used?</vt:lpstr>
    </vt:vector>
  </TitlesOfParts>
  <Company>The Ohio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Lise Anderson</dc:creator>
  <cp:lastModifiedBy>Betty Lise Anderson</cp:lastModifiedBy>
  <cp:revision>68</cp:revision>
  <cp:lastPrinted>2009-01-29T14:05:29Z</cp:lastPrinted>
  <dcterms:created xsi:type="dcterms:W3CDTF">2009-03-13T19:46:12Z</dcterms:created>
  <dcterms:modified xsi:type="dcterms:W3CDTF">2018-11-20T18:28:22Z</dcterms:modified>
</cp:coreProperties>
</file>