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1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88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571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52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</p:spTree>
    <p:extLst>
      <p:ext uri="{BB962C8B-B14F-4D97-AF65-F5344CB8AC3E}">
        <p14:creationId xmlns:p14="http://schemas.microsoft.com/office/powerpoint/2010/main" val="3747621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89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91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95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68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05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445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2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46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67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0E580E-8A20-1249-ADCC-DB6146614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300008"/>
              </a:gs>
              <a:gs pos="50000">
                <a:srgbClr val="790015"/>
              </a:gs>
              <a:gs pos="100000">
                <a:srgbClr val="30000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12E069-259D-8048-BD55-38C8D8024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rotWithShape="0">
            <a:gsLst>
              <a:gs pos="0">
                <a:srgbClr val="151515"/>
              </a:gs>
              <a:gs pos="50000">
                <a:srgbClr val="474747"/>
              </a:gs>
              <a:gs pos="100000">
                <a:srgbClr val="15151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21AEE5-11C8-4548-BC9C-882943854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8C53AB0F-934F-F446-946C-49BC9B0FB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2079B9BC-2577-E24B-A182-6C8C2F384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TextBox 8">
            <a:extLst>
              <a:ext uri="{FF2B5EF4-FFF2-40B4-BE49-F238E27FC236}">
                <a16:creationId xmlns:a16="http://schemas.microsoft.com/office/drawing/2014/main" id="{C02025A3-7B12-0046-95F5-03359F6A7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248400"/>
            <a:ext cx="56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22595BD2-1D04-044B-8592-DE9F2F4CF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2" descr="TheOhioStateUniversity-4C-Horiz-CMYK.eps">
            <a:extLst>
              <a:ext uri="{FF2B5EF4-FFF2-40B4-BE49-F238E27FC236}">
                <a16:creationId xmlns:a16="http://schemas.microsoft.com/office/drawing/2014/main" id="{DE879FF6-5EBF-4747-B447-BA178C30E5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33258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37C03"/>
        </a:buClr>
        <a:buSzPct val="75000"/>
        <a:buFont typeface="Monotype Sorts" pitchFamily="2" charset="2"/>
        <a:buChar char="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37C03"/>
        </a:buClr>
        <a:buSzPct val="65000"/>
        <a:buFont typeface="Monotype Sorts" pitchFamily="2" charset="2"/>
        <a:buChar char="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55672023-FDF6-B443-BE0B-D527BD219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Homopolar Motor</a:t>
            </a:r>
            <a:endParaRPr lang="en-US" altLang="en-US" dirty="0"/>
          </a:p>
        </p:txBody>
      </p:sp>
      <p:sp>
        <p:nvSpPr>
          <p:cNvPr id="2050" name="Subtitle 2">
            <a:extLst>
              <a:ext uri="{FF2B5EF4-FFF2-40B4-BE49-F238E27FC236}">
                <a16:creationId xmlns:a16="http://schemas.microsoft.com/office/drawing/2014/main" id="{A2E5F893-3EE9-AC4C-A1F5-AA04482FF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139A8-0A11-C546-836C-372DD106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right hand rule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B47F9E-A4BA-4942-B73A-6F932A1926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0950" y="2959100"/>
            <a:ext cx="2832100" cy="2006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97701-7C8D-4A4C-85CD-5A987061AB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“v” is the direction of motion (velocity) of the electrons</a:t>
            </a:r>
          </a:p>
          <a:p>
            <a:r>
              <a:rPr lang="en-US" dirty="0"/>
              <a:t>“B” is the direction of the magnetic field</a:t>
            </a:r>
          </a:p>
          <a:p>
            <a:r>
              <a:rPr lang="en-US" dirty="0"/>
              <a:t>They are both “vectors”- they have a strength and a direction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D1F1B-D9E5-184D-AEE7-39F0FE1B13FC}"/>
              </a:ext>
            </a:extLst>
          </p:cNvPr>
          <p:cNvSpPr/>
          <p:nvPr/>
        </p:nvSpPr>
        <p:spPr>
          <a:xfrm>
            <a:off x="3408680" y="62461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cnx.org</a:t>
            </a:r>
            <a:r>
              <a:rPr lang="en-US" sz="1200" dirty="0"/>
              <a:t>/contents/bK5Ikv2k@1/Magnetic-Force-and-Right-Hand-Rule</a:t>
            </a:r>
          </a:p>
        </p:txBody>
      </p:sp>
    </p:spTree>
    <p:extLst>
      <p:ext uri="{BB962C8B-B14F-4D97-AF65-F5344CB8AC3E}">
        <p14:creationId xmlns:p14="http://schemas.microsoft.com/office/powerpoint/2010/main" val="368285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10BD-EC66-1D4E-8F52-3DC98472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Vector-speak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31DAB-D1C3-CB41-82DF-945E28CB9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4572000" cy="4114800"/>
          </a:xfrm>
        </p:spPr>
        <p:txBody>
          <a:bodyPr/>
          <a:lstStyle/>
          <a:p>
            <a:r>
              <a:rPr lang="en-US" sz="2400" dirty="0"/>
              <a:t>Force goes in direction of “v cross B”</a:t>
            </a:r>
          </a:p>
          <a:p>
            <a:r>
              <a:rPr lang="en-US" sz="2400" dirty="0"/>
              <a:t>Point your fingers in the direction of ”v” (velocity of electrons)</a:t>
            </a:r>
          </a:p>
          <a:p>
            <a:r>
              <a:rPr lang="en-US" sz="2400" dirty="0"/>
              <a:t>Curl them in the direction toward ”B” (the magnetic field)</a:t>
            </a:r>
          </a:p>
          <a:p>
            <a:r>
              <a:rPr lang="en-US" sz="2400" dirty="0"/>
              <a:t>Your thumb tells you the direction of the force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39C3BEE-F07A-214F-8E06-16842DFD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42940" y="3966423"/>
            <a:ext cx="28321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994D06-6D5E-714B-9D7F-03D20ECFCF0F}"/>
              </a:ext>
            </a:extLst>
          </p:cNvPr>
          <p:cNvSpPr/>
          <p:nvPr/>
        </p:nvSpPr>
        <p:spPr>
          <a:xfrm>
            <a:off x="4090670" y="62461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cnx.org</a:t>
            </a:r>
            <a:r>
              <a:rPr lang="en-US" sz="1200" dirty="0"/>
              <a:t>/contents/bK5Ikv2k@1/Magnetic-Force-and-Right-Hand-Rule</a:t>
            </a:r>
          </a:p>
        </p:txBody>
      </p:sp>
      <p:pic>
        <p:nvPicPr>
          <p:cNvPr id="8" name="Picture 7" descr="A hand holding an object in his hand&#10;&#10;Description automatically generated">
            <a:extLst>
              <a:ext uri="{FF2B5EF4-FFF2-40B4-BE49-F238E27FC236}">
                <a16:creationId xmlns:a16="http://schemas.microsoft.com/office/drawing/2014/main" id="{FF149B39-116A-5E49-BD17-9D213FA8F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940" y="1674167"/>
            <a:ext cx="2500027" cy="22111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4198FB-ACE2-9143-B2C8-D2339E0CF70A}"/>
              </a:ext>
            </a:extLst>
          </p:cNvPr>
          <p:cNvSpPr/>
          <p:nvPr/>
        </p:nvSpPr>
        <p:spPr>
          <a:xfrm>
            <a:off x="4090670" y="666131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www.pexels.com</a:t>
            </a:r>
            <a:r>
              <a:rPr lang="en-US" sz="1100" dirty="0"/>
              <a:t>/photo/person-s-right-hand-1257770/</a:t>
            </a:r>
          </a:p>
        </p:txBody>
      </p:sp>
    </p:spTree>
    <p:extLst>
      <p:ext uri="{BB962C8B-B14F-4D97-AF65-F5344CB8AC3E}">
        <p14:creationId xmlns:p14="http://schemas.microsoft.com/office/powerpoint/2010/main" val="15748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5D51-3A83-954F-B477-66460528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 </a:t>
            </a:r>
          </a:p>
        </p:txBody>
      </p:sp>
      <p:pic>
        <p:nvPicPr>
          <p:cNvPr id="9" name="Content Placeholder 8" descr="A close up of a device&#10;&#10;Description automatically generated">
            <a:extLst>
              <a:ext uri="{FF2B5EF4-FFF2-40B4-BE49-F238E27FC236}">
                <a16:creationId xmlns:a16="http://schemas.microsoft.com/office/drawing/2014/main" id="{4E90CB56-2C35-FB45-AF26-A5BCCBF84F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0151" y="2200017"/>
            <a:ext cx="2628900" cy="3340100"/>
          </a:xfrm>
        </p:spPr>
      </p:pic>
      <p:pic>
        <p:nvPicPr>
          <p:cNvPr id="16" name="Content Placeholder 1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57587E8-B2D8-E148-BF19-276F0F0D1D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16200000">
            <a:off x="5148468" y="2053137"/>
            <a:ext cx="2139397" cy="2203579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93F529-3DDE-4041-93B2-55516F78AF9F}"/>
              </a:ext>
            </a:extLst>
          </p:cNvPr>
          <p:cNvSpPr/>
          <p:nvPr/>
        </p:nvSpPr>
        <p:spPr>
          <a:xfrm>
            <a:off x="3518452" y="626155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https://www.123rf.com/photo_11079965_right-hand-five-fingers-isolated-with-white-background.html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A1FA95-6463-DC4D-8936-BF5FCDB338D5}"/>
              </a:ext>
            </a:extLst>
          </p:cNvPr>
          <p:cNvCxnSpPr/>
          <p:nvPr/>
        </p:nvCxnSpPr>
        <p:spPr bwMode="auto">
          <a:xfrm flipH="1">
            <a:off x="4450455" y="3154926"/>
            <a:ext cx="1331843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7A4018-ABD2-3143-892B-2CDECCA06C05}"/>
              </a:ext>
            </a:extLst>
          </p:cNvPr>
          <p:cNvSpPr txBox="1"/>
          <p:nvPr/>
        </p:nvSpPr>
        <p:spPr>
          <a:xfrm>
            <a:off x="4283765" y="4492487"/>
            <a:ext cx="394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Point fingers in direction of </a:t>
            </a:r>
            <a:r>
              <a:rPr lang="en-US" i="1" dirty="0">
                <a:solidFill>
                  <a:schemeClr val="accent6"/>
                </a:solidFill>
              </a:rPr>
              <a:t>v (the velocity of the electrons)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3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F433-61A2-D54B-A3F9-67544680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Curl them in the direction of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A picture containing game, guitar&#10;&#10;Description automatically generated">
            <a:extLst>
              <a:ext uri="{FF2B5EF4-FFF2-40B4-BE49-F238E27FC236}">
                <a16:creationId xmlns:a16="http://schemas.microsoft.com/office/drawing/2014/main" id="{2F3B32E7-2923-D447-BE56-F4B887AD74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659270"/>
            <a:ext cx="3810000" cy="2606260"/>
          </a:xfrm>
        </p:spPr>
      </p:pic>
      <p:pic>
        <p:nvPicPr>
          <p:cNvPr id="12" name="Content Placeholder 11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5124DF18-12B9-1640-B26D-C62FD98184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572000" y="2419350"/>
            <a:ext cx="4114800" cy="3086100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E5AAEB-DD1F-1443-910F-F1B823DC3B31}"/>
              </a:ext>
            </a:extLst>
          </p:cNvPr>
          <p:cNvCxnSpPr/>
          <p:nvPr/>
        </p:nvCxnSpPr>
        <p:spPr bwMode="auto">
          <a:xfrm flipH="1">
            <a:off x="4420428" y="4417196"/>
            <a:ext cx="1331843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BE0705-AF7A-4949-A0CE-A2BC836433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74853" y="3170582"/>
            <a:ext cx="1" cy="1140596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E0FC5D-8874-984B-8B46-CB473748A66C}"/>
              </a:ext>
            </a:extLst>
          </p:cNvPr>
          <p:cNvSpPr txBox="1"/>
          <p:nvPr/>
        </p:nvSpPr>
        <p:spPr>
          <a:xfrm>
            <a:off x="4157246" y="43796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712262-1129-FA4B-A71B-69128EC79AC8}"/>
              </a:ext>
            </a:extLst>
          </p:cNvPr>
          <p:cNvSpPr txBox="1"/>
          <p:nvPr/>
        </p:nvSpPr>
        <p:spPr>
          <a:xfrm>
            <a:off x="5557346" y="274406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7202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F433-61A2-D54B-A3F9-67544680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thumb points in the direction of </a:t>
            </a:r>
            <a:r>
              <a:rPr lang="en-US" i="1" dirty="0"/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A picture containing game, guitar&#10;&#10;Description automatically generated">
            <a:extLst>
              <a:ext uri="{FF2B5EF4-FFF2-40B4-BE49-F238E27FC236}">
                <a16:creationId xmlns:a16="http://schemas.microsoft.com/office/drawing/2014/main" id="{2F3B32E7-2923-D447-BE56-F4B887AD74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415201" y="1741518"/>
            <a:ext cx="4178196" cy="2858127"/>
          </a:xfrm>
        </p:spPr>
      </p:pic>
      <p:pic>
        <p:nvPicPr>
          <p:cNvPr id="12" name="Content Placeholder 11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5124DF18-12B9-1640-B26D-C62FD98184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572000" y="2419350"/>
            <a:ext cx="4114800" cy="3086100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E5AAEB-DD1F-1443-910F-F1B823DC3B31}"/>
              </a:ext>
            </a:extLst>
          </p:cNvPr>
          <p:cNvCxnSpPr/>
          <p:nvPr/>
        </p:nvCxnSpPr>
        <p:spPr bwMode="auto">
          <a:xfrm flipH="1">
            <a:off x="4420428" y="4417196"/>
            <a:ext cx="1331843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BE0705-AF7A-4949-A0CE-A2BC836433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74853" y="3170582"/>
            <a:ext cx="1" cy="1140596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E0FC5D-8874-984B-8B46-CB473748A66C}"/>
              </a:ext>
            </a:extLst>
          </p:cNvPr>
          <p:cNvSpPr txBox="1"/>
          <p:nvPr/>
        </p:nvSpPr>
        <p:spPr>
          <a:xfrm>
            <a:off x="4157246" y="43796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712262-1129-FA4B-A71B-69128EC79AC8}"/>
              </a:ext>
            </a:extLst>
          </p:cNvPr>
          <p:cNvSpPr txBox="1"/>
          <p:nvPr/>
        </p:nvSpPr>
        <p:spPr>
          <a:xfrm>
            <a:off x="5557346" y="274406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F3FFD-EB5C-FD40-BEF9-4505E9CC7CB5}"/>
              </a:ext>
            </a:extLst>
          </p:cNvPr>
          <p:cNvSpPr txBox="1"/>
          <p:nvPr/>
        </p:nvSpPr>
        <p:spPr>
          <a:xfrm>
            <a:off x="667175" y="4184146"/>
            <a:ext cx="3686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Therefore, the force </a:t>
            </a:r>
            <a:r>
              <a:rPr lang="en-US" i="1" dirty="0"/>
              <a:t>F</a:t>
            </a:r>
            <a:r>
              <a:rPr lang="en-US" dirty="0"/>
              <a:t>  is away from you</a:t>
            </a:r>
          </a:p>
          <a:p>
            <a:r>
              <a:rPr lang="en-US" dirty="0"/>
              <a:t>There is a force pushing on the right side of the magnet, pushing it away from you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215D22-A68A-ED46-BB80-7BEDA00E4107}"/>
              </a:ext>
            </a:extLst>
          </p:cNvPr>
          <p:cNvCxnSpPr>
            <a:cxnSpLocks/>
          </p:cNvCxnSpPr>
          <p:nvPr/>
        </p:nvCxnSpPr>
        <p:spPr bwMode="auto">
          <a:xfrm flipV="1">
            <a:off x="6803756" y="2744061"/>
            <a:ext cx="309966" cy="1254502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86ACC6-9840-AD48-BDB8-F6695D3308D4}"/>
              </a:ext>
            </a:extLst>
          </p:cNvPr>
          <p:cNvSpPr txBox="1"/>
          <p:nvPr/>
        </p:nvSpPr>
        <p:spPr>
          <a:xfrm>
            <a:off x="6803756" y="238673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(force)</a:t>
            </a:r>
          </a:p>
        </p:txBody>
      </p:sp>
    </p:spTree>
    <p:extLst>
      <p:ext uri="{BB962C8B-B14F-4D97-AF65-F5344CB8AC3E}">
        <p14:creationId xmlns:p14="http://schemas.microsoft.com/office/powerpoint/2010/main" val="274678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5D51-3A83-954F-B477-66460528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force on the left side?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93F529-3DDE-4041-93B2-55516F78AF9F}"/>
              </a:ext>
            </a:extLst>
          </p:cNvPr>
          <p:cNvSpPr/>
          <p:nvPr/>
        </p:nvSpPr>
        <p:spPr>
          <a:xfrm>
            <a:off x="3518452" y="626155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https://www.123rf.com/photo_11079965_right-hand-five-fingers-isolated-with-white-background.html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EDC5-9EE2-F14E-81D7-279576B30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7624" y="1932636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3DEB0-E30B-1042-A642-4DDBC6299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2058" y="1932636"/>
            <a:ext cx="3810000" cy="4114800"/>
          </a:xfrm>
        </p:spPr>
        <p:txBody>
          <a:bodyPr/>
          <a:lstStyle/>
          <a:p>
            <a:r>
              <a:rPr lang="en-US" dirty="0"/>
              <a:t>No, there is no current there</a:t>
            </a:r>
          </a:p>
          <a:p>
            <a:r>
              <a:rPr lang="en-US" dirty="0"/>
              <a:t>There is also no force when the magnetic field and the velocity are in the same direction</a:t>
            </a:r>
          </a:p>
        </p:txBody>
      </p:sp>
      <p:pic>
        <p:nvPicPr>
          <p:cNvPr id="11" name="Picture 1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985EC19A-C613-FD40-B112-EDD4B25B4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3355" y="1664345"/>
            <a:ext cx="8763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6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F433-61A2-D54B-A3F9-67544680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the magnet will rotate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A picture containing game, guitar&#10;&#10;Description automatically generated">
            <a:extLst>
              <a:ext uri="{FF2B5EF4-FFF2-40B4-BE49-F238E27FC236}">
                <a16:creationId xmlns:a16="http://schemas.microsoft.com/office/drawing/2014/main" id="{2F3B32E7-2923-D447-BE56-F4B887AD74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415201" y="1741518"/>
            <a:ext cx="4178196" cy="2858127"/>
          </a:xfrm>
        </p:spPr>
      </p:pic>
      <p:pic>
        <p:nvPicPr>
          <p:cNvPr id="12" name="Content Placeholder 11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5124DF18-12B9-1640-B26D-C62FD98184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6274921" y="1827109"/>
            <a:ext cx="2086389" cy="1564792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E5AAEB-DD1F-1443-910F-F1B823DC3B31}"/>
              </a:ext>
            </a:extLst>
          </p:cNvPr>
          <p:cNvCxnSpPr/>
          <p:nvPr/>
        </p:nvCxnSpPr>
        <p:spPr bwMode="auto">
          <a:xfrm flipH="1">
            <a:off x="4950984" y="2503720"/>
            <a:ext cx="1331843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BE0705-AF7A-4949-A0CE-A2BC836433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54232" y="1315147"/>
            <a:ext cx="1" cy="1140596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E0FC5D-8874-984B-8B46-CB473748A66C}"/>
              </a:ext>
            </a:extLst>
          </p:cNvPr>
          <p:cNvSpPr txBox="1"/>
          <p:nvPr/>
        </p:nvSpPr>
        <p:spPr>
          <a:xfrm>
            <a:off x="5131328" y="23786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712262-1129-FA4B-A71B-69128EC79AC8}"/>
              </a:ext>
            </a:extLst>
          </p:cNvPr>
          <p:cNvSpPr txBox="1"/>
          <p:nvPr/>
        </p:nvSpPr>
        <p:spPr>
          <a:xfrm>
            <a:off x="6223207" y="218062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F3FFD-EB5C-FD40-BEF9-4505E9CC7CB5}"/>
              </a:ext>
            </a:extLst>
          </p:cNvPr>
          <p:cNvSpPr txBox="1"/>
          <p:nvPr/>
        </p:nvSpPr>
        <p:spPr>
          <a:xfrm>
            <a:off x="223649" y="4271695"/>
            <a:ext cx="3686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would happen if the north pole was on the bottom instead of the top?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DB60A-9628-8D49-ABE0-E097CF94B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151" y="3884755"/>
            <a:ext cx="2672161" cy="200412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7497F8-CBA7-6E44-98A7-B4611D7D9597}"/>
              </a:ext>
            </a:extLst>
          </p:cNvPr>
          <p:cNvCxnSpPr>
            <a:cxnSpLocks/>
          </p:cNvCxnSpPr>
          <p:nvPr/>
        </p:nvCxnSpPr>
        <p:spPr bwMode="auto">
          <a:xfrm flipH="1">
            <a:off x="4037803" y="4982203"/>
            <a:ext cx="1331844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278206-4F88-324C-9796-28976845D37B}"/>
              </a:ext>
            </a:extLst>
          </p:cNvPr>
          <p:cNvCxnSpPr>
            <a:cxnSpLocks/>
          </p:cNvCxnSpPr>
          <p:nvPr/>
        </p:nvCxnSpPr>
        <p:spPr bwMode="auto">
          <a:xfrm flipH="1">
            <a:off x="5341052" y="4934226"/>
            <a:ext cx="1" cy="146657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000C5EF-D9FB-5B46-8BE3-3A2F2CF41A1A}"/>
              </a:ext>
            </a:extLst>
          </p:cNvPr>
          <p:cNvSpPr txBox="1"/>
          <p:nvPr/>
        </p:nvSpPr>
        <p:spPr>
          <a:xfrm>
            <a:off x="4218147" y="4857156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86FF4A-A1B6-6441-85C0-7D9899A5B557}"/>
              </a:ext>
            </a:extLst>
          </p:cNvPr>
          <p:cNvSpPr txBox="1"/>
          <p:nvPr/>
        </p:nvSpPr>
        <p:spPr>
          <a:xfrm>
            <a:off x="5421980" y="5683172"/>
            <a:ext cx="38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498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F22B-8F0D-904C-A9FF-2FD150BC1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the whole thing!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21C4-7F2F-A84F-A370-2BD6539C0B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will you know whether you put </a:t>
            </a:r>
            <a:r>
              <a:rPr lang="en-US"/>
              <a:t>your magnetic </a:t>
            </a:r>
            <a:r>
              <a:rPr lang="en-US" dirty="0"/>
              <a:t>north side up or south side up?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3F608-3D07-834C-93A9-A6C1A7BE05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sitting, black, knife, white&#10;&#10;Description automatically generated">
            <a:extLst>
              <a:ext uri="{FF2B5EF4-FFF2-40B4-BE49-F238E27FC236}">
                <a16:creationId xmlns:a16="http://schemas.microsoft.com/office/drawing/2014/main" id="{53EDF663-9C67-AA44-80F5-E284BAA6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19" y="1808921"/>
            <a:ext cx="2978547" cy="46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71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6AD5D-616C-2748-9C66-3521F2A1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build the DC motor before?</a:t>
            </a:r>
          </a:p>
        </p:txBody>
      </p:sp>
      <p:pic>
        <p:nvPicPr>
          <p:cNvPr id="6" name="Content Placeholder 5" descr="A picture containing indoor, sitting, laptop, table&#10;&#10;Description automatically generated">
            <a:extLst>
              <a:ext uri="{FF2B5EF4-FFF2-40B4-BE49-F238E27FC236}">
                <a16:creationId xmlns:a16="http://schemas.microsoft.com/office/drawing/2014/main" id="{8D125C01-0FE4-454A-B9E4-D997FCDFFA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609600" y="2419350"/>
            <a:ext cx="4114800" cy="30861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729A0-47CD-E348-9757-6CA14F3950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is that the same or different?</a:t>
            </a:r>
          </a:p>
        </p:txBody>
      </p:sp>
    </p:spTree>
    <p:extLst>
      <p:ext uri="{BB962C8B-B14F-4D97-AF65-F5344CB8AC3E}">
        <p14:creationId xmlns:p14="http://schemas.microsoft.com/office/powerpoint/2010/main" val="1456368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CC08-FAB4-C14B-A7C6-56F7E0C6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motor: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4C54E-42F0-184F-A84F-2C66204053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current flowing through the wire created an electromagnet</a:t>
            </a:r>
          </a:p>
          <a:p>
            <a:r>
              <a:rPr lang="en-US" dirty="0"/>
              <a:t>That magnet pushed away from the permanent magnet</a:t>
            </a:r>
          </a:p>
        </p:txBody>
      </p:sp>
      <p:pic>
        <p:nvPicPr>
          <p:cNvPr id="5" name="Content Placeholder 10" descr="reverse directly.jpg">
            <a:extLst>
              <a:ext uri="{FF2B5EF4-FFF2-40B4-BE49-F238E27FC236}">
                <a16:creationId xmlns:a16="http://schemas.microsoft.com/office/drawing/2014/main" id="{C4E37415-EF86-C74E-B273-94F9C43BAF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6" b="-5206"/>
          <a:stretch>
            <a:fillRect/>
          </a:stretch>
        </p:blipFill>
        <p:spPr>
          <a:xfrm>
            <a:off x="4737100" y="1447800"/>
            <a:ext cx="3797300" cy="4094519"/>
          </a:xfrm>
        </p:spPr>
      </p:pic>
      <p:pic>
        <p:nvPicPr>
          <p:cNvPr id="6" name="Content Placeholder 5" descr="A picture containing indoor, sitting, laptop, table&#10;&#10;Description automatically generated">
            <a:extLst>
              <a:ext uri="{FF2B5EF4-FFF2-40B4-BE49-F238E27FC236}">
                <a16:creationId xmlns:a16="http://schemas.microsoft.com/office/drawing/2014/main" id="{679DDC14-727C-C645-A662-A0E38DCFA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>
            <a:off x="6576878" y="4636577"/>
            <a:ext cx="2062996" cy="154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3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4A12-5004-2C4A-88DC-4FB01F0E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2E3CF-4AAD-4146-AE13-0FB59A5BC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4227443" cy="4114800"/>
          </a:xfrm>
        </p:spPr>
        <p:txBody>
          <a:bodyPr/>
          <a:lstStyle/>
          <a:p>
            <a:r>
              <a:rPr lang="en-US" sz="2400" dirty="0"/>
              <a:t>An electric motor converts electricity into mechanical energy (motion)</a:t>
            </a:r>
          </a:p>
          <a:p>
            <a:r>
              <a:rPr lang="en-US" sz="2400" dirty="0"/>
              <a:t>All electric motors used electricity and magnetism</a:t>
            </a:r>
          </a:p>
          <a:p>
            <a:r>
              <a:rPr lang="en-US" sz="2400" dirty="0"/>
              <a:t>We want to create a force that will move something</a:t>
            </a:r>
          </a:p>
        </p:txBody>
      </p:sp>
      <p:pic>
        <p:nvPicPr>
          <p:cNvPr id="5" name="Picture 4" descr="A close up of a machine&#10;&#10;Description automatically generated">
            <a:extLst>
              <a:ext uri="{FF2B5EF4-FFF2-40B4-BE49-F238E27FC236}">
                <a16:creationId xmlns:a16="http://schemas.microsoft.com/office/drawing/2014/main" id="{E7F4B018-C5B3-3541-B401-855FB16D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21" y="1974574"/>
            <a:ext cx="3578087" cy="26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90DE-65A1-5C4B-AAC6-3131907E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4870"/>
            <a:ext cx="7772400" cy="1143000"/>
          </a:xfrm>
        </p:spPr>
        <p:txBody>
          <a:bodyPr/>
          <a:lstStyle/>
          <a:p>
            <a:r>
              <a:rPr lang="en-US" sz="3600" dirty="0"/>
              <a:t>We had to “commutate” the current (turn it off and on at the right times)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DAC472-F398-E849-92FC-887CBB513418}"/>
              </a:ext>
            </a:extLst>
          </p:cNvPr>
          <p:cNvSpPr txBox="1">
            <a:spLocks/>
          </p:cNvSpPr>
          <p:nvPr/>
        </p:nvSpPr>
        <p:spPr bwMode="auto">
          <a:xfrm>
            <a:off x="882157" y="2212005"/>
            <a:ext cx="3131906" cy="3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7C03"/>
              </a:buClr>
              <a:buSzPct val="75000"/>
              <a:buFont typeface="Monotype Sorts" pitchFamily="2" charset="2"/>
              <a:buChar char=""/>
              <a:defRPr sz="28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7C03"/>
              </a:buClr>
              <a:buSzPct val="65000"/>
              <a:buFont typeface="Monotype Sorts" pitchFamily="2" charset="2"/>
              <a:buChar char="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kern="0" dirty="0">
                <a:latin typeface="Helvetica" charset="0"/>
                <a:ea typeface="MS PGothic" charset="0"/>
              </a:rPr>
              <a:t>We sanded the insulation off one side of the wire</a:t>
            </a:r>
          </a:p>
          <a:p>
            <a:endParaRPr lang="en-US" sz="2000" kern="0" dirty="0">
              <a:latin typeface="Helvetica" charset="0"/>
              <a:ea typeface="MS PGothic" charset="0"/>
            </a:endParaRPr>
          </a:p>
          <a:p>
            <a:r>
              <a:rPr lang="en-US" sz="2000" kern="0" dirty="0">
                <a:latin typeface="Helvetica" charset="0"/>
                <a:ea typeface="MS PGothic" charset="0"/>
              </a:rPr>
              <a:t>Current can flow!</a:t>
            </a:r>
          </a:p>
          <a:p>
            <a:r>
              <a:rPr lang="en-US" sz="2000" kern="0" dirty="0">
                <a:latin typeface="Helvetica" charset="0"/>
                <a:ea typeface="MS PGothic" charset="0"/>
              </a:rPr>
              <a:t>Bare side of wire is touching paper clips</a:t>
            </a:r>
          </a:p>
          <a:p>
            <a:endParaRPr lang="en-US" sz="2000" kern="0" dirty="0">
              <a:latin typeface="Helvetica" charset="0"/>
              <a:ea typeface="MS PGothic" charset="0"/>
            </a:endParaRPr>
          </a:p>
          <a:p>
            <a:r>
              <a:rPr lang="en-US" sz="2000" kern="0" dirty="0">
                <a:latin typeface="Helvetica" charset="0"/>
                <a:ea typeface="MS PGothic" charset="0"/>
              </a:rPr>
              <a:t>Insulated side is touching paper clips</a:t>
            </a:r>
          </a:p>
          <a:p>
            <a:r>
              <a:rPr lang="en-US" sz="2000" kern="0" dirty="0">
                <a:latin typeface="Helvetica" charset="0"/>
                <a:ea typeface="MS PGothic" charset="0"/>
              </a:rPr>
              <a:t>Current can’t flow!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41732-23FF-AA45-9E27-6341EC32B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18" y="1836649"/>
            <a:ext cx="2851364" cy="49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8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C95A-4996-6146-8EC0-7FEB994D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Lorentz force?</a:t>
            </a:r>
          </a:p>
        </p:txBody>
      </p:sp>
      <p:pic>
        <p:nvPicPr>
          <p:cNvPr id="7" name="Content Placeholder 6" descr="A picture containing small, sitting, yellow, black&#10;&#10;Description automatically generated">
            <a:extLst>
              <a:ext uri="{FF2B5EF4-FFF2-40B4-BE49-F238E27FC236}">
                <a16:creationId xmlns:a16="http://schemas.microsoft.com/office/drawing/2014/main" id="{06F421BB-65F1-DA42-94C4-48067346D2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912059"/>
            <a:ext cx="3810000" cy="410068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7A7F5-44DE-2B44-B89D-9FED3CDF5C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There is a current</a:t>
            </a:r>
          </a:p>
          <a:p>
            <a:r>
              <a:rPr lang="en-US" dirty="0"/>
              <a:t>There is a magnetic field </a:t>
            </a:r>
          </a:p>
          <a:p>
            <a:r>
              <a:rPr lang="en-US" dirty="0"/>
              <a:t>But, the current flowing in the top of the loop is in the opposite direction from the current in the bottom of the loop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327D25E-3887-D74A-9E7B-85A8F0A5D149}"/>
              </a:ext>
            </a:extLst>
          </p:cNvPr>
          <p:cNvSpPr/>
          <p:nvPr/>
        </p:nvSpPr>
        <p:spPr bwMode="auto">
          <a:xfrm rot="16200000">
            <a:off x="2252547" y="3271023"/>
            <a:ext cx="1438508" cy="1382751"/>
          </a:xfrm>
          <a:prstGeom prst="arc">
            <a:avLst/>
          </a:prstGeom>
          <a:noFill/>
          <a:ln w="412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CD3E60D-A11F-1A40-A777-D54AB606F1DE}"/>
              </a:ext>
            </a:extLst>
          </p:cNvPr>
          <p:cNvSpPr/>
          <p:nvPr/>
        </p:nvSpPr>
        <p:spPr bwMode="auto">
          <a:xfrm rot="5400000">
            <a:off x="2404947" y="3423423"/>
            <a:ext cx="1438508" cy="1382751"/>
          </a:xfrm>
          <a:prstGeom prst="arc">
            <a:avLst/>
          </a:prstGeom>
          <a:noFill/>
          <a:ln w="412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9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C95A-4996-6146-8EC0-7FEB994D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</a:t>
            </a:r>
            <a:r>
              <a:rPr lang="en-US" i="1" dirty="0"/>
              <a:t>v</a:t>
            </a:r>
            <a:r>
              <a:rPr lang="en-US" dirty="0"/>
              <a:t> cross </a:t>
            </a:r>
            <a:r>
              <a:rPr lang="en-US" i="1" dirty="0"/>
              <a:t>B</a:t>
            </a:r>
            <a:r>
              <a:rPr lang="en-US" dirty="0"/>
              <a:t> (right-hand rule)</a:t>
            </a:r>
          </a:p>
        </p:txBody>
      </p:sp>
      <p:pic>
        <p:nvPicPr>
          <p:cNvPr id="7" name="Content Placeholder 6" descr="A picture containing small, sitting, yellow, black&#10;&#10;Description automatically generated">
            <a:extLst>
              <a:ext uri="{FF2B5EF4-FFF2-40B4-BE49-F238E27FC236}">
                <a16:creationId xmlns:a16="http://schemas.microsoft.com/office/drawing/2014/main" id="{06F421BB-65F1-DA42-94C4-48067346D2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912059"/>
            <a:ext cx="3810000" cy="410068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7A7F5-44DE-2B44-B89D-9FED3CDF5C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force is pushing the left side of the ring down</a:t>
            </a:r>
          </a:p>
          <a:p>
            <a:r>
              <a:rPr lang="en-US" dirty="0"/>
              <a:t>The force is also pushing the right side of the loop up</a:t>
            </a:r>
          </a:p>
          <a:p>
            <a:r>
              <a:rPr lang="en-US" dirty="0"/>
              <a:t>Lorentz force helps it rotate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327D25E-3887-D74A-9E7B-85A8F0A5D149}"/>
              </a:ext>
            </a:extLst>
          </p:cNvPr>
          <p:cNvSpPr/>
          <p:nvPr/>
        </p:nvSpPr>
        <p:spPr bwMode="auto">
          <a:xfrm rot="16200000">
            <a:off x="2252547" y="3271023"/>
            <a:ext cx="1438508" cy="1382751"/>
          </a:xfrm>
          <a:prstGeom prst="arc">
            <a:avLst/>
          </a:prstGeom>
          <a:noFill/>
          <a:ln w="412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CD3E60D-A11F-1A40-A777-D54AB606F1DE}"/>
              </a:ext>
            </a:extLst>
          </p:cNvPr>
          <p:cNvSpPr/>
          <p:nvPr/>
        </p:nvSpPr>
        <p:spPr bwMode="auto">
          <a:xfrm rot="5400000">
            <a:off x="2404947" y="3423423"/>
            <a:ext cx="1438508" cy="1382751"/>
          </a:xfrm>
          <a:prstGeom prst="arc">
            <a:avLst/>
          </a:prstGeom>
          <a:noFill/>
          <a:ln w="412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E04E0F-23AF-C046-A1A8-8D632DA2B4F7}"/>
              </a:ext>
            </a:extLst>
          </p:cNvPr>
          <p:cNvCxnSpPr/>
          <p:nvPr/>
        </p:nvCxnSpPr>
        <p:spPr bwMode="auto">
          <a:xfrm>
            <a:off x="2457918" y="3625633"/>
            <a:ext cx="24160" cy="10117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88E08A-1E69-3E4C-B516-4383B9B3691B}"/>
              </a:ext>
            </a:extLst>
          </p:cNvPr>
          <p:cNvCxnSpPr/>
          <p:nvPr/>
        </p:nvCxnSpPr>
        <p:spPr bwMode="auto">
          <a:xfrm>
            <a:off x="2029525" y="4498402"/>
            <a:ext cx="880946" cy="59101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25B5CC-3ABA-6C4C-9F13-A8B6652973BE}"/>
              </a:ext>
            </a:extLst>
          </p:cNvPr>
          <p:cNvCxnSpPr/>
          <p:nvPr/>
        </p:nvCxnSpPr>
        <p:spPr bwMode="auto">
          <a:xfrm>
            <a:off x="2570358" y="3808512"/>
            <a:ext cx="880946" cy="59101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801E02-45B0-7548-8AE7-2B0531B2F632}"/>
              </a:ext>
            </a:extLst>
          </p:cNvPr>
          <p:cNvCxnSpPr/>
          <p:nvPr/>
        </p:nvCxnSpPr>
        <p:spPr bwMode="auto">
          <a:xfrm>
            <a:off x="2910471" y="3582514"/>
            <a:ext cx="880946" cy="59101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8DA256-F150-1844-BD73-B2EBA4198E2A}"/>
              </a:ext>
            </a:extLst>
          </p:cNvPr>
          <p:cNvCxnSpPr/>
          <p:nvPr/>
        </p:nvCxnSpPr>
        <p:spPr bwMode="auto">
          <a:xfrm>
            <a:off x="2335254" y="4166838"/>
            <a:ext cx="880946" cy="59101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2089C2-D491-9548-BC0D-7058BB085CC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19500" y="3243144"/>
            <a:ext cx="31597" cy="111958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2011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137C-D36D-EE45-A0D3-7DDDDA2F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Homopolar motor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EAF5-459A-8647-8EA5-33D8580839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commutation!</a:t>
            </a:r>
          </a:p>
          <a:p>
            <a:r>
              <a:rPr lang="en-US" dirty="0"/>
              <a:t>The current flows in one direction, all the time (that’s why it’s called “homopolar”- homo=same, polar=direction)</a:t>
            </a:r>
          </a:p>
        </p:txBody>
      </p:sp>
      <p:pic>
        <p:nvPicPr>
          <p:cNvPr id="5" name="Content Placeholder 4" descr="A picture containing sitting, black, knife, white&#10;&#10;Description automatically generated">
            <a:extLst>
              <a:ext uri="{FF2B5EF4-FFF2-40B4-BE49-F238E27FC236}">
                <a16:creationId xmlns:a16="http://schemas.microsoft.com/office/drawing/2014/main" id="{3FED1CCD-5418-EE4E-826D-A1FF0E4C74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7738" y="1905000"/>
            <a:ext cx="26633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76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ECE6-C351-A64D-A833-8FDF8D69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DC motor, we made multiple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A49B2-EC67-B94B-B933-C150109172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was to increase the strength of the electromagnetic</a:t>
            </a:r>
          </a:p>
          <a:p>
            <a:r>
              <a:rPr lang="en-US" dirty="0"/>
              <a:t>More loops = stronger magnet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AA71A-1AA3-C548-807C-58C9F8246E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8" descr="4JA.JPG">
            <a:extLst>
              <a:ext uri="{FF2B5EF4-FFF2-40B4-BE49-F238E27FC236}">
                <a16:creationId xmlns:a16="http://schemas.microsoft.com/office/drawing/2014/main" id="{6F2DCC7F-11AC-5446-9E8F-A84088BB0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1" b="-4221"/>
          <a:stretch>
            <a:fillRect/>
          </a:stretch>
        </p:blipFill>
        <p:spPr bwMode="auto">
          <a:xfrm>
            <a:off x="5322848" y="1774531"/>
            <a:ext cx="2025805" cy="218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 descr="loops.jpg">
            <a:extLst>
              <a:ext uri="{FF2B5EF4-FFF2-40B4-BE49-F238E27FC236}">
                <a16:creationId xmlns:a16="http://schemas.microsoft.com/office/drawing/2014/main" id="{A193BD96-303F-2844-8DF6-9AB47C269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929" b="-58929"/>
          <a:stretch>
            <a:fillRect/>
          </a:stretch>
        </p:blipFill>
        <p:spPr bwMode="auto">
          <a:xfrm>
            <a:off x="4724400" y="3552406"/>
            <a:ext cx="3010829" cy="325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4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38A4-5279-5743-86C8-64528C39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not help homopolar motor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8C2E7-12E2-D440-BE48-A14C2916E1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the action is inside the magnet</a:t>
            </a:r>
          </a:p>
          <a:p>
            <a:r>
              <a:rPr lang="en-US" dirty="0"/>
              <a:t>The loops don’t do anything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C0480-5C9E-AD45-B60E-3C194AA584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sitting, black, knife, white&#10;&#10;Description automatically generated">
            <a:extLst>
              <a:ext uri="{FF2B5EF4-FFF2-40B4-BE49-F238E27FC236}">
                <a16:creationId xmlns:a16="http://schemas.microsoft.com/office/drawing/2014/main" id="{6D9DF95A-81EE-514E-86CC-248B4B6F0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29400" y="1905000"/>
            <a:ext cx="1749833" cy="27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A picture containing game, guitar&#10;&#10;Description automatically generated">
            <a:extLst>
              <a:ext uri="{FF2B5EF4-FFF2-40B4-BE49-F238E27FC236}">
                <a16:creationId xmlns:a16="http://schemas.microsoft.com/office/drawing/2014/main" id="{2FF39FEE-4644-F84E-B3C0-5F7FD71C7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23565" y="4851813"/>
            <a:ext cx="3414879" cy="233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AFAB4DB-9707-F947-BAC2-20B21D514E0B}"/>
              </a:ext>
            </a:extLst>
          </p:cNvPr>
          <p:cNvSpPr/>
          <p:nvPr/>
        </p:nvSpPr>
        <p:spPr bwMode="auto">
          <a:xfrm>
            <a:off x="7819339" y="2912327"/>
            <a:ext cx="516673" cy="516673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D3D981-CA00-0642-B414-7EAA4E77ED78}"/>
              </a:ext>
            </a:extLst>
          </p:cNvPr>
          <p:cNvSpPr/>
          <p:nvPr/>
        </p:nvSpPr>
        <p:spPr bwMode="auto">
          <a:xfrm>
            <a:off x="7836843" y="2975475"/>
            <a:ext cx="516673" cy="516673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D354E2-5DE5-AA43-AB1A-5A8DAFFC962B}"/>
              </a:ext>
            </a:extLst>
          </p:cNvPr>
          <p:cNvSpPr/>
          <p:nvPr/>
        </p:nvSpPr>
        <p:spPr bwMode="auto">
          <a:xfrm>
            <a:off x="7845596" y="3101772"/>
            <a:ext cx="516673" cy="516673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B22B7C-5011-064F-9154-24DF346F04E2}"/>
              </a:ext>
            </a:extLst>
          </p:cNvPr>
          <p:cNvSpPr/>
          <p:nvPr/>
        </p:nvSpPr>
        <p:spPr bwMode="auto">
          <a:xfrm>
            <a:off x="7828091" y="3038623"/>
            <a:ext cx="516673" cy="516673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5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22-FF51-644D-BB79-8477295F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DC motor is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9FC6-8485-A149-8CF5-71FD2816FA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you want to know more, we have classes you can take! And labs!</a:t>
            </a:r>
          </a:p>
          <a:p>
            <a:r>
              <a:rPr lang="en-US" dirty="0"/>
              <a:t>Homopolar motors have several weaknesses and are not widely used.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4619B-477E-0743-8009-EBB9EFB3B0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But they sure are cool!</a:t>
            </a:r>
          </a:p>
        </p:txBody>
      </p:sp>
      <p:pic>
        <p:nvPicPr>
          <p:cNvPr id="5" name="Content Placeholder 4" descr="A picture containing sitting, black, knife, white&#10;&#10;Description automatically generated">
            <a:extLst>
              <a:ext uri="{FF2B5EF4-FFF2-40B4-BE49-F238E27FC236}">
                <a16:creationId xmlns:a16="http://schemas.microsoft.com/office/drawing/2014/main" id="{39FCADFE-5341-1546-B12F-9FA7B905D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54483" y="2610664"/>
            <a:ext cx="2508571" cy="387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29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5F58-89C0-A648-AC0B-B2D93024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Lorentz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046C6-22D9-2041-BFCD-C158DBFF0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3810000" cy="4114800"/>
          </a:xfrm>
        </p:spPr>
        <p:txBody>
          <a:bodyPr/>
          <a:lstStyle/>
          <a:p>
            <a:r>
              <a:rPr lang="en-US" dirty="0"/>
              <a:t>When electrical current flows in the presence of a magnetic field, a force is created</a:t>
            </a:r>
          </a:p>
          <a:p>
            <a:r>
              <a:rPr lang="en-US" dirty="0"/>
              <a:t>Let’s break this down</a:t>
            </a:r>
          </a:p>
        </p:txBody>
      </p:sp>
      <p:pic>
        <p:nvPicPr>
          <p:cNvPr id="9" name="Picture 8" descr="A picture containing sitting, black, knife, white&#10;&#10;Description automatically generated">
            <a:extLst>
              <a:ext uri="{FF2B5EF4-FFF2-40B4-BE49-F238E27FC236}">
                <a16:creationId xmlns:a16="http://schemas.microsoft.com/office/drawing/2014/main" id="{A77F4C18-396B-8140-B648-18CACE4A2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19" y="1808921"/>
            <a:ext cx="2978547" cy="46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9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9117-5D76-D44B-B3F4-33BB6FEE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way does the current 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F1B33-EC6C-BA45-ACEF-077B46EA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905000"/>
            <a:ext cx="5052391" cy="4114800"/>
          </a:xfrm>
        </p:spPr>
        <p:txBody>
          <a:bodyPr/>
          <a:lstStyle/>
          <a:p>
            <a:r>
              <a:rPr lang="en-US" dirty="0"/>
              <a:t>Current flows from + to –</a:t>
            </a:r>
          </a:p>
          <a:p>
            <a:r>
              <a:rPr lang="en-US" dirty="0"/>
              <a:t>Better make sure the screw is conducting</a:t>
            </a:r>
          </a:p>
          <a:p>
            <a:r>
              <a:rPr lang="en-US" dirty="0"/>
              <a:t>Better make sure the magnet is conducting</a:t>
            </a:r>
          </a:p>
          <a:p>
            <a:pPr lvl="1"/>
            <a:r>
              <a:rPr lang="en-US" dirty="0"/>
              <a:t>Has to be a metal-covered neodymium magnet, not a ceramic magnet</a:t>
            </a:r>
          </a:p>
          <a:p>
            <a:endParaRPr lang="en-US" dirty="0"/>
          </a:p>
        </p:txBody>
      </p:sp>
      <p:pic>
        <p:nvPicPr>
          <p:cNvPr id="7" name="Picture 6" descr="A picture containing seat, furniture, stool, indoor&#10;&#10;Description automatically generated">
            <a:extLst>
              <a:ext uri="{FF2B5EF4-FFF2-40B4-BE49-F238E27FC236}">
                <a16:creationId xmlns:a16="http://schemas.microsoft.com/office/drawing/2014/main" id="{F18CFB38-2739-B548-9922-DF28CC41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330" y="5860773"/>
            <a:ext cx="616226" cy="616226"/>
          </a:xfrm>
          <a:prstGeom prst="rect">
            <a:avLst/>
          </a:prstGeom>
        </p:spPr>
      </p:pic>
      <p:pic>
        <p:nvPicPr>
          <p:cNvPr id="9" name="Picture 8" descr="A picture containing cat, black, table, sitting&#10;&#10;Description automatically generated">
            <a:extLst>
              <a:ext uri="{FF2B5EF4-FFF2-40B4-BE49-F238E27FC236}">
                <a16:creationId xmlns:a16="http://schemas.microsoft.com/office/drawing/2014/main" id="{0217A891-1B91-FF47-94D4-B93059E1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447" y="5637143"/>
            <a:ext cx="1063487" cy="1063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66F50C-5A21-F04C-8A79-DAFA16A29508}"/>
              </a:ext>
            </a:extLst>
          </p:cNvPr>
          <p:cNvSpPr txBox="1"/>
          <p:nvPr/>
        </p:nvSpPr>
        <p:spPr>
          <a:xfrm>
            <a:off x="5835039" y="5399108"/>
            <a:ext cx="75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Wingdings 2" pitchFamily="2" charset="2"/>
              </a:rPr>
              <a:t>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E1C91-9D36-EA4F-9CEE-3EC1E6A54879}"/>
              </a:ext>
            </a:extLst>
          </p:cNvPr>
          <p:cNvSpPr txBox="1"/>
          <p:nvPr/>
        </p:nvSpPr>
        <p:spPr>
          <a:xfrm>
            <a:off x="7351900" y="5399108"/>
            <a:ext cx="75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Wingdings 2" pitchFamily="2" charset="2"/>
              </a:rPr>
              <a:t>O</a:t>
            </a:r>
            <a:r>
              <a:rPr lang="en-US" sz="5400" dirty="0">
                <a:solidFill>
                  <a:schemeClr val="accent6"/>
                </a:solidFill>
                <a:latin typeface="Wingdings 2" pitchFamily="2" charset="2"/>
              </a:rPr>
              <a:t> </a:t>
            </a:r>
          </a:p>
        </p:txBody>
      </p:sp>
      <p:pic>
        <p:nvPicPr>
          <p:cNvPr id="13" name="Picture 12" descr="A picture containing sitting, black, table, cake&#10;&#10;Description automatically generated">
            <a:extLst>
              <a:ext uri="{FF2B5EF4-FFF2-40B4-BE49-F238E27FC236}">
                <a16:creationId xmlns:a16="http://schemas.microsoft.com/office/drawing/2014/main" id="{B3DCB6A9-8DD4-9D44-8779-6959080C7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45" y="1653658"/>
            <a:ext cx="2452329" cy="38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0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9117-5D76-D44B-B3F4-33BB6FEE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electrons are charged negatively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F1B33-EC6C-BA45-ACEF-077B46EA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905000"/>
            <a:ext cx="5052391" cy="4114800"/>
          </a:xfrm>
        </p:spPr>
        <p:txBody>
          <a:bodyPr/>
          <a:lstStyle/>
          <a:p>
            <a:r>
              <a:rPr lang="en-US" dirty="0"/>
              <a:t>Electrical current is carried by electrons moving</a:t>
            </a:r>
          </a:p>
          <a:p>
            <a:r>
              <a:rPr lang="en-US" dirty="0"/>
              <a:t>Their negative charge means the electrons are moving the opposite direction</a:t>
            </a:r>
          </a:p>
          <a:p>
            <a:r>
              <a:rPr lang="en-US" dirty="0"/>
              <a:t>Remember this</a:t>
            </a:r>
          </a:p>
          <a:p>
            <a:endParaRPr lang="en-US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B3585E0C-33BF-0842-8C85-BE14B655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112" y="1518970"/>
            <a:ext cx="3131776" cy="48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6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B8A40-234D-714D-8198-108C8D94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D947C3D-4769-7741-8120-35D3EFEF36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533650"/>
            <a:ext cx="3810000" cy="28575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A85E9-0548-394D-9025-D57AAAF258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Where the lines are close together, field is strong</a:t>
            </a:r>
          </a:p>
          <a:p>
            <a:r>
              <a:rPr lang="en-US" sz="2400" dirty="0"/>
              <a:t>Where lines are far apart, field is weak</a:t>
            </a:r>
          </a:p>
          <a:p>
            <a:r>
              <a:rPr lang="en-US" sz="2400" dirty="0"/>
              <a:t>Arrows always come out of the North Pole</a:t>
            </a:r>
          </a:p>
          <a:p>
            <a:r>
              <a:rPr lang="en-US" sz="2400" dirty="0"/>
              <a:t>Which is the north pole, the red or green side?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EA162-9A00-CD4E-A1E7-95CA6ABF49D7}"/>
              </a:ext>
            </a:extLst>
          </p:cNvPr>
          <p:cNvSpPr/>
          <p:nvPr/>
        </p:nvSpPr>
        <p:spPr>
          <a:xfrm>
            <a:off x="3657601" y="6338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www.kjmagnetics.com</a:t>
            </a:r>
            <a:r>
              <a:rPr lang="en-US" sz="1200" dirty="0"/>
              <a:t>/</a:t>
            </a:r>
            <a:r>
              <a:rPr lang="en-US" sz="1200" dirty="0" err="1"/>
              <a:t>blog.asp?p</a:t>
            </a:r>
            <a:r>
              <a:rPr lang="en-US" sz="1200" dirty="0"/>
              <a:t>=</a:t>
            </a:r>
            <a:r>
              <a:rPr lang="en-US" sz="1200" dirty="0" err="1"/>
              <a:t>magswitch</a:t>
            </a:r>
            <a:endParaRPr lang="en-US" sz="12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C0D601-741B-C740-B963-342BDAC02956}"/>
              </a:ext>
            </a:extLst>
          </p:cNvPr>
          <p:cNvCxnSpPr/>
          <p:nvPr/>
        </p:nvCxnSpPr>
        <p:spPr bwMode="auto">
          <a:xfrm flipH="1" flipV="1">
            <a:off x="2454965" y="3339548"/>
            <a:ext cx="89452" cy="1987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4FF342-5A0C-2740-8A1E-09BCEBD0FD2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27244" y="3339548"/>
            <a:ext cx="29817" cy="1722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122FFB-0BC0-CB4C-96E3-FAE7569B565E}"/>
              </a:ext>
            </a:extLst>
          </p:cNvPr>
          <p:cNvCxnSpPr>
            <a:cxnSpLocks/>
          </p:cNvCxnSpPr>
          <p:nvPr/>
        </p:nvCxnSpPr>
        <p:spPr bwMode="auto">
          <a:xfrm flipV="1">
            <a:off x="2736573" y="3326296"/>
            <a:ext cx="43071" cy="2816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498B0A-CBED-3E4B-BAD6-96AB9FC89ED0}"/>
              </a:ext>
            </a:extLst>
          </p:cNvPr>
          <p:cNvCxnSpPr>
            <a:cxnSpLocks/>
          </p:cNvCxnSpPr>
          <p:nvPr/>
        </p:nvCxnSpPr>
        <p:spPr bwMode="auto">
          <a:xfrm flipV="1">
            <a:off x="2859156" y="3347831"/>
            <a:ext cx="38101" cy="2401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470ADC-0FCF-0848-8C35-9EEE39E77C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779644" y="4494972"/>
            <a:ext cx="1" cy="1987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B2A6C3-7E9C-9D43-A3ED-B457F8DC863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59156" y="4468468"/>
            <a:ext cx="155713" cy="2054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84C752-8FF5-E84B-9106-B11154C86915}"/>
              </a:ext>
            </a:extLst>
          </p:cNvPr>
          <p:cNvCxnSpPr>
            <a:cxnSpLocks/>
          </p:cNvCxnSpPr>
          <p:nvPr/>
        </p:nvCxnSpPr>
        <p:spPr bwMode="auto">
          <a:xfrm flipV="1">
            <a:off x="2627244" y="4487518"/>
            <a:ext cx="9938" cy="2932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CB7B79-200A-D44E-B544-B828CD253D0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05270" y="4447762"/>
            <a:ext cx="115956" cy="2459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441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502742BE-107A-DB45-8A61-7E2F834C4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99" y="2819400"/>
            <a:ext cx="1778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B8A40-234D-714D-8198-108C8D94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Axis of a cylinder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A85E9-0548-394D-9025-D57AAAF258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Which of these is axially magnetized?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EA162-9A00-CD4E-A1E7-95CA6ABF49D7}"/>
              </a:ext>
            </a:extLst>
          </p:cNvPr>
          <p:cNvSpPr/>
          <p:nvPr/>
        </p:nvSpPr>
        <p:spPr>
          <a:xfrm>
            <a:off x="3657601" y="6338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www.kjmagnetics.com</a:t>
            </a:r>
            <a:r>
              <a:rPr lang="en-US" sz="1200" dirty="0"/>
              <a:t>/</a:t>
            </a:r>
            <a:r>
              <a:rPr lang="en-US" sz="1200" dirty="0" err="1"/>
              <a:t>blog.asp?p</a:t>
            </a:r>
            <a:r>
              <a:rPr lang="en-US" sz="1200" dirty="0"/>
              <a:t>=</a:t>
            </a:r>
            <a:r>
              <a:rPr lang="en-US" sz="1200" dirty="0" err="1"/>
              <a:t>magswitch</a:t>
            </a:r>
            <a:endParaRPr lang="en-US" sz="1200" dirty="0"/>
          </a:p>
        </p:txBody>
      </p:sp>
      <p:pic>
        <p:nvPicPr>
          <p:cNvPr id="8" name="Picture 7" descr="A picture containing game, table, mirror&#10;&#10;Description automatically generated">
            <a:extLst>
              <a:ext uri="{FF2B5EF4-FFF2-40B4-BE49-F238E27FC236}">
                <a16:creationId xmlns:a16="http://schemas.microsoft.com/office/drawing/2014/main" id="{2BF49CFA-F1FC-BF48-A8DB-EE4C34F74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726744"/>
            <a:ext cx="4140200" cy="2743200"/>
          </a:xfrm>
          <a:prstGeom prst="rect">
            <a:avLst/>
          </a:prstGeom>
        </p:spPr>
      </p:pic>
      <p:pic>
        <p:nvPicPr>
          <p:cNvPr id="15" name="Picture 14" descr="A picture containing table, stool, clock&#10;&#10;Description automatically generated">
            <a:extLst>
              <a:ext uri="{FF2B5EF4-FFF2-40B4-BE49-F238E27FC236}">
                <a16:creationId xmlns:a16="http://schemas.microsoft.com/office/drawing/2014/main" id="{05A46155-3A0C-C84E-B095-5D6A75BB2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13" y="2819400"/>
            <a:ext cx="1778000" cy="2286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36F632-623A-C649-8A98-EB1C4C4CBA17}"/>
              </a:ext>
            </a:extLst>
          </p:cNvPr>
          <p:cNvSpPr txBox="1"/>
          <p:nvPr/>
        </p:nvSpPr>
        <p:spPr>
          <a:xfrm>
            <a:off x="609600" y="4927144"/>
            <a:ext cx="8073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this motor, be sure to use axially magnetized magnets</a:t>
            </a:r>
          </a:p>
          <a:p>
            <a:endParaRPr lang="en-US" dirty="0"/>
          </a:p>
          <a:p>
            <a:r>
              <a:rPr lang="en-US" dirty="0"/>
              <a:t>How could you tell?</a:t>
            </a:r>
          </a:p>
        </p:txBody>
      </p:sp>
    </p:spTree>
    <p:extLst>
      <p:ext uri="{BB962C8B-B14F-4D97-AF65-F5344CB8AC3E}">
        <p14:creationId xmlns:p14="http://schemas.microsoft.com/office/powerpoint/2010/main" val="369467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6860-259A-AF4E-BEE7-8DF9EEDB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screw do?</a:t>
            </a:r>
          </a:p>
        </p:txBody>
      </p:sp>
      <p:pic>
        <p:nvPicPr>
          <p:cNvPr id="6" name="Content Placeholder 5" descr="A picture containing light, sitting, street&#10;&#10;Description automatically generated">
            <a:extLst>
              <a:ext uri="{FF2B5EF4-FFF2-40B4-BE49-F238E27FC236}">
                <a16:creationId xmlns:a16="http://schemas.microsoft.com/office/drawing/2014/main" id="{DC70125A-B05E-C948-AB7C-B1BB0C2D58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869209"/>
            <a:ext cx="3810000" cy="284018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FEDDA-9F1F-484B-B0FA-3FDF0D709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399" y="1687022"/>
            <a:ext cx="4041913" cy="4114800"/>
          </a:xfrm>
        </p:spPr>
        <p:txBody>
          <a:bodyPr/>
          <a:lstStyle/>
          <a:p>
            <a:r>
              <a:rPr lang="en-US" sz="2400" dirty="0"/>
              <a:t>It changes the shape of the magnetic field</a:t>
            </a:r>
          </a:p>
          <a:p>
            <a:r>
              <a:rPr lang="en-US" sz="2400" dirty="0"/>
              <a:t>It conducts the magnetism through the screw</a:t>
            </a:r>
          </a:p>
          <a:p>
            <a:r>
              <a:rPr lang="en-US" sz="2400" dirty="0"/>
              <a:t>Makes the screw stick to the battery</a:t>
            </a:r>
          </a:p>
          <a:p>
            <a:r>
              <a:rPr lang="en-US" sz="2400" dirty="0"/>
              <a:t>Make the tip of the screw one pole of the magnet</a:t>
            </a:r>
          </a:p>
          <a:p>
            <a:r>
              <a:rPr lang="en-US" sz="2400" dirty="0"/>
              <a:t>The point of the screw reduces friction (small area to rub)</a:t>
            </a:r>
          </a:p>
          <a:p>
            <a:endParaRPr lang="en-US" sz="24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22D9133-40D8-174E-B382-046FBE7BF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0" y="4978400"/>
            <a:ext cx="1625600" cy="1219200"/>
          </a:xfrm>
          <a:prstGeom prst="rect">
            <a:avLst/>
          </a:prstGeom>
        </p:spPr>
      </p:pic>
      <p:pic>
        <p:nvPicPr>
          <p:cNvPr id="10" name="Picture 9" descr="A picture containing sitting, black, knife, white&#10;&#10;Description automatically generated">
            <a:extLst>
              <a:ext uri="{FF2B5EF4-FFF2-40B4-BE49-F238E27FC236}">
                <a16:creationId xmlns:a16="http://schemas.microsoft.com/office/drawing/2014/main" id="{6F2543AE-FB9C-A546-BED0-C1980703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086" y="4948612"/>
            <a:ext cx="1180314" cy="18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0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D0B4-FB87-7B41-84EC-1AB4AF28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Lorentz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2C444-A0AA-3A41-A2A4-02548009E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current flows in the presence of a magnetic field, there is a force</a:t>
            </a:r>
          </a:p>
          <a:p>
            <a:r>
              <a:rPr lang="en-US" dirty="0"/>
              <a:t>We have a current</a:t>
            </a:r>
          </a:p>
          <a:p>
            <a:r>
              <a:rPr lang="en-US" dirty="0"/>
              <a:t>We have a magnetic field</a:t>
            </a:r>
          </a:p>
          <a:p>
            <a:r>
              <a:rPr lang="en-US" dirty="0"/>
              <a:t>Where is the force?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4D8DF8B-2D14-ED4D-ADEE-3346397EA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480" y="5257800"/>
            <a:ext cx="1625600" cy="1219200"/>
          </a:xfrm>
          <a:prstGeom prst="rect">
            <a:avLst/>
          </a:prstGeom>
        </p:spPr>
      </p:pic>
      <p:pic>
        <p:nvPicPr>
          <p:cNvPr id="5" name="Content Placeholder 4" descr="A picture containing sitting, black, table, cake&#10;&#10;Description automatically generated">
            <a:extLst>
              <a:ext uri="{FF2B5EF4-FFF2-40B4-BE49-F238E27FC236}">
                <a16:creationId xmlns:a16="http://schemas.microsoft.com/office/drawing/2014/main" id="{D7A71E71-B1AC-0B4E-9569-091EA98A00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23807" y="1905000"/>
            <a:ext cx="261118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212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511</TotalTime>
  <Words>883</Words>
  <Application>Microsoft Macintosh PowerPoint</Application>
  <PresentationFormat>On-screen Show (4:3)</PresentationFormat>
  <Paragraphs>112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ＭＳ Ｐゴシック</vt:lpstr>
      <vt:lpstr>Arial</vt:lpstr>
      <vt:lpstr>Helvetica</vt:lpstr>
      <vt:lpstr>Monotype Sorts</vt:lpstr>
      <vt:lpstr>Wingdings 2</vt:lpstr>
      <vt:lpstr>Default Theme</vt:lpstr>
      <vt:lpstr>Homopolar Motor</vt:lpstr>
      <vt:lpstr>What is a motor?</vt:lpstr>
      <vt:lpstr>Lorentz Force</vt:lpstr>
      <vt:lpstr>Which way does the current flow?</vt:lpstr>
      <vt:lpstr>But electrons are charged negatively</vt:lpstr>
      <vt:lpstr>Magnetic field</vt:lpstr>
      <vt:lpstr>Axis of a cylinder</vt:lpstr>
      <vt:lpstr>What does the screw do?</vt:lpstr>
      <vt:lpstr>Lorentz Force</vt:lpstr>
      <vt:lpstr>The right hand rule</vt:lpstr>
      <vt:lpstr>Vector-speak</vt:lpstr>
      <vt:lpstr>Let’s try it </vt:lpstr>
      <vt:lpstr>Curl them in the direction of B</vt:lpstr>
      <vt:lpstr>Your thumb points in the direction of F</vt:lpstr>
      <vt:lpstr>Is there a force on the left side?</vt:lpstr>
      <vt:lpstr>So, the magnet will rotate</vt:lpstr>
      <vt:lpstr>That’s the whole thing!</vt:lpstr>
      <vt:lpstr>Did you build the DC motor before?</vt:lpstr>
      <vt:lpstr>DC motor:</vt:lpstr>
      <vt:lpstr>We had to “commutate” the current (turn it off and on at the right times)</vt:lpstr>
      <vt:lpstr>Is there a Lorentz force?</vt:lpstr>
      <vt:lpstr>Try v cross B (right-hand rule)</vt:lpstr>
      <vt:lpstr>Homopolar motor</vt:lpstr>
      <vt:lpstr>In the DC motor, we made multiple loops</vt:lpstr>
      <vt:lpstr>Does not help homopolar motor</vt:lpstr>
      <vt:lpstr>The DC motor is better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Misconduct Updates </dc:title>
  <dc:creator>Betty Lise Anderson</dc:creator>
  <cp:lastModifiedBy>Anderson, Betty Lise</cp:lastModifiedBy>
  <cp:revision>58</cp:revision>
  <dcterms:created xsi:type="dcterms:W3CDTF">2018-08-21T13:12:24Z</dcterms:created>
  <dcterms:modified xsi:type="dcterms:W3CDTF">2020-01-08T22:09:00Z</dcterms:modified>
</cp:coreProperties>
</file>